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3"/>
  </p:notesMasterIdLst>
  <p:handoutMasterIdLst>
    <p:handoutMasterId r:id="rId14"/>
  </p:handoutMasterIdLst>
  <p:sldIdLst>
    <p:sldId id="256" r:id="rId2"/>
    <p:sldId id="257" r:id="rId3"/>
    <p:sldId id="260" r:id="rId4"/>
    <p:sldId id="277" r:id="rId5"/>
    <p:sldId id="295" r:id="rId6"/>
    <p:sldId id="280" r:id="rId7"/>
    <p:sldId id="281" r:id="rId8"/>
    <p:sldId id="282" r:id="rId9"/>
    <p:sldId id="296" r:id="rId10"/>
    <p:sldId id="286" r:id="rId11"/>
    <p:sldId id="27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45" userDrawn="1">
          <p15:clr>
            <a:srgbClr val="A4A3A4"/>
          </p15:clr>
        </p15:guide>
        <p15:guide id="2" pos="4082" userDrawn="1">
          <p15:clr>
            <a:srgbClr val="A4A3A4"/>
          </p15:clr>
        </p15:guide>
        <p15:guide id="3" orient="horz" pos="1416" userDrawn="1">
          <p15:clr>
            <a:srgbClr val="A4A3A4"/>
          </p15:clr>
        </p15:guide>
        <p15:guide id="4" orient="horz" pos="234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 Olesya" initials="" lastIdx="3" clrIdx="6"/>
  <p:cmAuthor id="1" name="пользователь Microsoft Office" initials="Office" lastIdx="1" clrIdx="0">
    <p:extLst/>
  </p:cmAuthor>
  <p:cmAuthor id="8" name="Пользователь Microsoft Office" initials="Office" lastIdx="1" clrIdx="7">
    <p:extLst/>
  </p:cmAuthor>
  <p:cmAuthor id="2" name="пользователь Microsoft Office" initials="Office [2]" lastIdx="1" clrIdx="1">
    <p:extLst/>
  </p:cmAuthor>
  <p:cmAuthor id="9" name="Пользователь Microsoft Office" initials="Office [2]" lastIdx="1" clrIdx="8">
    <p:extLst/>
  </p:cmAuthor>
  <p:cmAuthor id="3" name="пользователь Microsoft Office" initials="Office [3]" lastIdx="1" clrIdx="2">
    <p:extLst/>
  </p:cmAuthor>
  <p:cmAuthor id="4" name="пользователь Microsoft Office" initials="Office [4]" lastIdx="1" clrIdx="3">
    <p:extLst/>
  </p:cmAuthor>
  <p:cmAuthor id="5" name="пользователь Microsoft Office" initials="Office [5]" lastIdx="1" clrIdx="4">
    <p:extLst/>
  </p:cmAuthor>
  <p:cmAuthor id="6" name="пользователь Microsoft Office" initials="Office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C450"/>
    <a:srgbClr val="E86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88" autoAdjust="0"/>
    <p:restoredTop sz="94937" autoAdjust="0"/>
  </p:normalViewPr>
  <p:slideViewPr>
    <p:cSldViewPr snapToGrid="0" snapToObjects="1">
      <p:cViewPr varScale="1">
        <p:scale>
          <a:sx n="141" d="100"/>
          <a:sy n="141" d="100"/>
        </p:scale>
        <p:origin x="402" y="120"/>
      </p:cViewPr>
      <p:guideLst>
        <p:guide orient="horz" pos="2845"/>
        <p:guide pos="4082"/>
        <p:guide orient="horz" pos="1416"/>
        <p:guide orient="horz" pos="2346"/>
      </p:guideLst>
    </p:cSldViewPr>
  </p:slideViewPr>
  <p:outlineViewPr>
    <p:cViewPr>
      <p:scale>
        <a:sx n="33" d="100"/>
        <a:sy n="33" d="100"/>
      </p:scale>
      <p:origin x="0" y="220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00" d="100"/>
          <a:sy n="100" d="100"/>
        </p:scale>
        <p:origin x="261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1BC8DA-454B-E84F-B565-8C75CE0FDE74}" type="slidenum">
              <a:rPr lang="ru-RU" smtClean="0"/>
              <a:t>‹#›</a:t>
            </a:fld>
            <a:endParaRPr lang="ru-RU"/>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01331771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dkbm-web.autoins.ru/dkbm-web-1.0/bsostate.ht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Зачем нужна страховка: защищаем жизнь, здоровье, дом и дачу</a:t>
            </a:r>
          </a:p>
          <a:p>
            <a:r>
              <a:rPr lang="ru-RU" sz="1100" b="1" kern="1200" dirty="0" smtClean="0">
                <a:solidFill>
                  <a:schemeClr val="tx1"/>
                </a:solidFill>
                <a:effectLst/>
                <a:latin typeface="+mn-lt"/>
                <a:ea typeface="+mn-ea"/>
                <a:cs typeface="+mn-cs"/>
              </a:rPr>
              <a:t> </a:t>
            </a:r>
            <a:endParaRPr lang="ru-RU" sz="1100" kern="1200" dirty="0" smtClean="0">
              <a:solidFill>
                <a:schemeClr val="tx1"/>
              </a:solidFill>
              <a:effectLst/>
              <a:latin typeface="+mn-lt"/>
              <a:ea typeface="+mn-ea"/>
              <a:cs typeface="+mn-cs"/>
            </a:endParaRPr>
          </a:p>
          <a:p>
            <a:endParaRPr lang="ru-RU" sz="1100" b="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678623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760675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42685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Началось лето, семья Ивановых поехала на дачу, где отца семейства укусил клещ. Клеща вытащили, чтобы сдать его на анализ и выяснить, заражен ли он, но в панике потеряли. Поэтому срочно поехали в больницу делать укол иммуноглобулина. Укол обошелся в 7000 рублей. А как еще можно было поступить?</a:t>
            </a:r>
            <a:endParaRPr lang="ru-RU" sz="1100" kern="1200" dirty="0" smtClean="0">
              <a:solidFill>
                <a:schemeClr val="tx1"/>
              </a:solidFill>
              <a:effectLst/>
              <a:latin typeface="+mn-lt"/>
              <a:ea typeface="+mn-ea"/>
              <a:cs typeface="+mn-cs"/>
            </a:endParaRPr>
          </a:p>
          <a:p>
            <a:endParaRPr lang="en-US" sz="1100" b="1"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Действительно, в такой ситуации других вариантов нет. Если укусил клещ и нет возможности проверить, заражен ли он, — нужно срочно делать укол. </a:t>
            </a:r>
            <a:r>
              <a:rPr lang="ru-RU" sz="1100" b="1" kern="1200" dirty="0" smtClean="0">
                <a:solidFill>
                  <a:schemeClr val="tx1"/>
                </a:solidFill>
                <a:effectLst/>
                <a:latin typeface="+mn-lt"/>
                <a:ea typeface="+mn-ea"/>
                <a:cs typeface="+mn-cs"/>
              </a:rPr>
              <a:t>Но укол мог быть бесплатным</a:t>
            </a:r>
            <a:r>
              <a:rPr lang="ru-RU" sz="1100" b="0" kern="1200" dirty="0" smtClean="0">
                <a:solidFill>
                  <a:schemeClr val="tx1"/>
                </a:solidFill>
                <a:effectLst/>
                <a:latin typeface="+mn-lt"/>
                <a:ea typeface="+mn-ea"/>
                <a:cs typeface="+mn-cs"/>
              </a:rPr>
              <a:t>.</a:t>
            </a:r>
            <a:r>
              <a:rPr lang="ru-RU" sz="1100" kern="1200" dirty="0" smtClean="0">
                <a:solidFill>
                  <a:schemeClr val="tx1"/>
                </a:solidFill>
                <a:effectLst/>
                <a:latin typeface="+mn-lt"/>
                <a:ea typeface="+mn-ea"/>
                <a:cs typeface="+mn-cs"/>
              </a:rPr>
              <a:t> Если бы у Иванова-старшего был страховой полис (стоимость примерно 300 рублей), то семья сэкономила бы 6700 рублей. После этого случая семейство Ивановых ежегодно страхует всех членов семьи (а также делает прививки). Избежать неприятностей удается не всегда, но есть способ компенсировать ущерб от них — застраховаться. </a:t>
            </a:r>
          </a:p>
          <a:p>
            <a:pPr lvl="0" rtl="0">
              <a:spcBef>
                <a:spcPts val="0"/>
              </a:spcBef>
              <a:buNone/>
            </a:pPr>
            <a:endParaRPr dirty="0"/>
          </a:p>
        </p:txBody>
      </p:sp>
    </p:spTree>
    <p:extLst>
      <p:ext uri="{BB962C8B-B14F-4D97-AF65-F5344CB8AC3E}">
        <p14:creationId xmlns:p14="http://schemas.microsoft.com/office/powerpoint/2010/main" val="34106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Зачем нужно страхование?</a:t>
            </a:r>
          </a:p>
          <a:p>
            <a:r>
              <a:rPr lang="ru-RU" sz="1100" b="1" kern="1200" dirty="0" smtClean="0">
                <a:solidFill>
                  <a:schemeClr val="tx1"/>
                </a:solidFill>
                <a:effectLst/>
                <a:latin typeface="+mn-lt"/>
                <a:ea typeface="+mn-ea"/>
                <a:cs typeface="+mn-cs"/>
              </a:rPr>
              <a:t> </a:t>
            </a:r>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Страховка не обезопасит от несчастных случаев, стихийных бедствий, банкротства, болезней и прочих неприятных вещей. Зато поможет покрыть убытки.</a:t>
            </a:r>
            <a:r>
              <a:rPr lang="ru-RU" sz="1100" b="1" kern="1200" dirty="0" smtClean="0">
                <a:solidFill>
                  <a:schemeClr val="tx1"/>
                </a:solidFill>
                <a:effectLst/>
                <a:latin typeface="+mn-lt"/>
                <a:ea typeface="+mn-ea"/>
                <a:cs typeface="+mn-cs"/>
              </a:rPr>
              <a:t> </a:t>
            </a:r>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 </a:t>
            </a:r>
          </a:p>
          <a:p>
            <a:pPr marL="171450" lvl="0" indent="-171450">
              <a:buFont typeface="Arial"/>
              <a:buChar char="•"/>
            </a:pPr>
            <a:r>
              <a:rPr lang="ru-RU" sz="1100" u="none" strike="noStrike" kern="1200" dirty="0" smtClean="0">
                <a:solidFill>
                  <a:schemeClr val="tx1"/>
                </a:solidFill>
                <a:effectLst/>
                <a:latin typeface="+mn-lt"/>
                <a:ea typeface="+mn-ea"/>
                <a:cs typeface="+mn-cs"/>
              </a:rPr>
              <a:t>Царапина на новой машине — неприятно. Но не так неприятно, если у вас есть страховка каско, которая покроет расходы на ее устранение. </a:t>
            </a:r>
            <a:endParaRPr lang="ru-RU" u="none" strike="noStrike" dirty="0" smtClean="0">
              <a:effectLst/>
            </a:endParaRPr>
          </a:p>
          <a:p>
            <a:pPr marL="171450" lvl="0" indent="-171450">
              <a:buFont typeface="Arial"/>
              <a:buChar char="•"/>
            </a:pPr>
            <a:r>
              <a:rPr lang="ru-RU" sz="1100" u="none" strike="noStrike" kern="1200" dirty="0" smtClean="0">
                <a:solidFill>
                  <a:schemeClr val="tx1"/>
                </a:solidFill>
                <a:effectLst/>
                <a:latin typeface="+mn-lt"/>
                <a:ea typeface="+mn-ea"/>
                <a:cs typeface="+mn-cs"/>
              </a:rPr>
              <a:t>Грипп в путешествии — печально. Но не так печально, когда у вас есть туристическая страховка, благодаря которой ваше лечение будет бесплатным.</a:t>
            </a:r>
            <a:endParaRPr lang="ru-RU" u="none" strike="noStrike" dirty="0" smtClean="0">
              <a:effectLst/>
            </a:endParaRPr>
          </a:p>
          <a:p>
            <a:pPr marL="171450" lvl="0" indent="-171450">
              <a:buFont typeface="Arial"/>
              <a:buChar char="•"/>
            </a:pPr>
            <a:r>
              <a:rPr lang="ru-RU" sz="1100" u="none" strike="noStrike" kern="1200" dirty="0" smtClean="0">
                <a:solidFill>
                  <a:schemeClr val="tx1"/>
                </a:solidFill>
                <a:effectLst/>
                <a:latin typeface="+mn-lt"/>
                <a:ea typeface="+mn-ea"/>
                <a:cs typeface="+mn-cs"/>
              </a:rPr>
              <a:t>Затопили соседи — обидно. Но не так обидно, если страховая компания оплатит ремонт квартиры. </a:t>
            </a:r>
            <a:endParaRPr lang="ru-RU" u="none" strike="noStrike" dirty="0" smtClean="0">
              <a:effectLst/>
            </a:endParaRPr>
          </a:p>
          <a:p>
            <a:pPr lvl="0" rtl="0">
              <a:spcBef>
                <a:spcPts val="0"/>
              </a:spcBef>
              <a:buNone/>
            </a:pPr>
            <a:endParaRPr dirty="0"/>
          </a:p>
        </p:txBody>
      </p:sp>
    </p:spTree>
    <p:extLst>
      <p:ext uri="{BB962C8B-B14F-4D97-AF65-F5344CB8AC3E}">
        <p14:creationId xmlns:p14="http://schemas.microsoft.com/office/powerpoint/2010/main" val="587230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Каким бывает страхование?</a:t>
            </a:r>
          </a:p>
          <a:p>
            <a:r>
              <a:rPr lang="ru-RU" sz="1100" kern="1200" dirty="0" smtClean="0">
                <a:solidFill>
                  <a:schemeClr val="tx1"/>
                </a:solidFill>
                <a:effectLst/>
                <a:latin typeface="+mn-lt"/>
                <a:ea typeface="+mn-ea"/>
                <a:cs typeface="+mn-cs"/>
              </a:rPr>
              <a:t> </a:t>
            </a:r>
          </a:p>
          <a:p>
            <a:r>
              <a:rPr lang="ru-RU" sz="1100" kern="1200" dirty="0" smtClean="0">
                <a:solidFill>
                  <a:schemeClr val="tx1"/>
                </a:solidFill>
                <a:effectLst/>
                <a:latin typeface="+mn-lt"/>
                <a:ea typeface="+mn-ea"/>
                <a:cs typeface="+mn-cs"/>
              </a:rPr>
              <a:t>Страхование — это способ защитить вас и ваше имущество от различных рисков. Оно бывает двух видов:</a:t>
            </a:r>
            <a:endParaRPr lang="en-US" sz="1100" kern="1200" dirty="0" smtClean="0">
              <a:solidFill>
                <a:schemeClr val="tx1"/>
              </a:solidFill>
              <a:effectLst/>
              <a:latin typeface="+mn-lt"/>
              <a:ea typeface="+mn-ea"/>
              <a:cs typeface="+mn-cs"/>
            </a:endParaRPr>
          </a:p>
          <a:p>
            <a:endParaRPr lang="ru-RU" sz="1100" kern="1200" dirty="0" smtClean="0">
              <a:solidFill>
                <a:schemeClr val="tx1"/>
              </a:solidFill>
              <a:effectLst/>
              <a:latin typeface="+mn-lt"/>
              <a:ea typeface="+mn-ea"/>
              <a:cs typeface="+mn-cs"/>
            </a:endParaRPr>
          </a:p>
          <a:p>
            <a:pPr marL="171450" lvl="0" indent="-171450">
              <a:buFont typeface="Arial"/>
              <a:buChar char="•"/>
            </a:pPr>
            <a:r>
              <a:rPr lang="en-US" sz="1100" u="none" strike="noStrike" kern="1200" dirty="0" err="1" smtClean="0">
                <a:solidFill>
                  <a:schemeClr val="tx1"/>
                </a:solidFill>
                <a:effectLst/>
                <a:latin typeface="+mn-lt"/>
                <a:ea typeface="+mn-ea"/>
                <a:cs typeface="+mn-cs"/>
              </a:rPr>
              <a:t>о</a:t>
            </a:r>
            <a:r>
              <a:rPr lang="ru-RU" sz="1100" u="none" strike="noStrike" kern="1200" dirty="0" err="1" smtClean="0">
                <a:solidFill>
                  <a:schemeClr val="tx1"/>
                </a:solidFill>
                <a:effectLst/>
                <a:latin typeface="+mn-lt"/>
                <a:ea typeface="+mn-ea"/>
                <a:cs typeface="+mn-cs"/>
              </a:rPr>
              <a:t>бязательное</a:t>
            </a:r>
            <a:r>
              <a:rPr lang="ru-RU" sz="1100" u="none" strike="noStrike" kern="1200" dirty="0" smtClean="0">
                <a:solidFill>
                  <a:schemeClr val="tx1"/>
                </a:solidFill>
                <a:effectLst/>
                <a:latin typeface="+mn-lt"/>
                <a:ea typeface="+mn-ea"/>
                <a:cs typeface="+mn-cs"/>
              </a:rPr>
              <a:t>;</a:t>
            </a:r>
            <a:endParaRPr lang="ru-RU" u="none" strike="noStrike" dirty="0" smtClean="0">
              <a:effectLst/>
            </a:endParaRPr>
          </a:p>
          <a:p>
            <a:pPr marL="171450" lvl="0" indent="-171450">
              <a:buFont typeface="Arial"/>
              <a:buChar char="•"/>
            </a:pPr>
            <a:r>
              <a:rPr lang="en-US" sz="1100" u="none" strike="noStrike" kern="1200" dirty="0" err="1" smtClean="0">
                <a:solidFill>
                  <a:schemeClr val="tx1"/>
                </a:solidFill>
                <a:effectLst/>
                <a:latin typeface="+mn-lt"/>
                <a:ea typeface="+mn-ea"/>
                <a:cs typeface="+mn-cs"/>
              </a:rPr>
              <a:t>д</a:t>
            </a:r>
            <a:r>
              <a:rPr lang="ru-RU" sz="1100" u="none" strike="noStrike" kern="1200" dirty="0" err="1" smtClean="0">
                <a:solidFill>
                  <a:schemeClr val="tx1"/>
                </a:solidFill>
                <a:effectLst/>
                <a:latin typeface="+mn-lt"/>
                <a:ea typeface="+mn-ea"/>
                <a:cs typeface="+mn-cs"/>
              </a:rPr>
              <a:t>обровольное</a:t>
            </a:r>
            <a:r>
              <a:rPr lang="ru-RU" sz="1100" u="none" strike="noStrike" kern="1200" dirty="0" smtClean="0">
                <a:solidFill>
                  <a:schemeClr val="tx1"/>
                </a:solidFill>
                <a:effectLst/>
                <a:latin typeface="+mn-lt"/>
                <a:ea typeface="+mn-ea"/>
                <a:cs typeface="+mn-cs"/>
              </a:rPr>
              <a:t>. </a:t>
            </a:r>
            <a:endParaRPr lang="ru-RU" u="none" strike="noStrike" dirty="0" smtClean="0">
              <a:effectLst/>
            </a:endParaRPr>
          </a:p>
          <a:p>
            <a:r>
              <a:rPr lang="ru-RU" sz="1100" kern="1200" dirty="0" smtClean="0">
                <a:solidFill>
                  <a:schemeClr val="tx1"/>
                </a:solidFill>
                <a:effectLst/>
                <a:latin typeface="+mn-lt"/>
                <a:ea typeface="+mn-ea"/>
                <a:cs typeface="+mn-cs"/>
              </a:rPr>
              <a:t> </a:t>
            </a:r>
          </a:p>
          <a:p>
            <a:r>
              <a:rPr lang="ru-RU" sz="1100" kern="1200" dirty="0" smtClean="0">
                <a:solidFill>
                  <a:schemeClr val="tx1"/>
                </a:solidFill>
                <a:effectLst/>
                <a:latin typeface="+mn-lt"/>
                <a:ea typeface="+mn-ea"/>
                <a:cs typeface="+mn-cs"/>
              </a:rPr>
              <a:t>В первом случае страхование необходимо, это продиктовано законом. Видов обязательного страхования не много:</a:t>
            </a:r>
          </a:p>
          <a:p>
            <a:r>
              <a:rPr lang="ru-RU" sz="1100" kern="1200" dirty="0" smtClean="0">
                <a:solidFill>
                  <a:schemeClr val="tx1"/>
                </a:solidFill>
                <a:effectLst/>
                <a:latin typeface="+mn-lt"/>
                <a:ea typeface="+mn-ea"/>
                <a:cs typeface="+mn-cs"/>
              </a:rPr>
              <a:t> </a:t>
            </a:r>
          </a:p>
          <a:p>
            <a:pPr marL="171450" lvl="0" indent="-171450">
              <a:buFont typeface="Arial"/>
              <a:buChar char="•"/>
            </a:pPr>
            <a:r>
              <a:rPr lang="ru-RU" sz="1100" u="none" strike="noStrike" kern="1200" dirty="0" smtClean="0">
                <a:solidFill>
                  <a:schemeClr val="tx1"/>
                </a:solidFill>
                <a:effectLst/>
                <a:latin typeface="+mn-lt"/>
                <a:ea typeface="+mn-ea"/>
                <a:cs typeface="+mn-cs"/>
              </a:rPr>
              <a:t>медицинское (ОМС);</a:t>
            </a:r>
            <a:endParaRPr lang="en-US" sz="1100" u="none" strike="noStrike" kern="1200" dirty="0" smtClean="0">
              <a:solidFill>
                <a:schemeClr val="tx1"/>
              </a:solidFill>
              <a:effectLst/>
              <a:latin typeface="+mn-lt"/>
              <a:ea typeface="+mn-ea"/>
              <a:cs typeface="+mn-cs"/>
            </a:endParaRPr>
          </a:p>
          <a:p>
            <a:pPr marL="171450" lvl="0" indent="-171450">
              <a:buFont typeface="Arial"/>
              <a:buChar char="•"/>
            </a:pPr>
            <a:r>
              <a:rPr lang="ru-RU" sz="1100" u="none" strike="noStrike" kern="1200" dirty="0" smtClean="0">
                <a:solidFill>
                  <a:schemeClr val="tx1"/>
                </a:solidFill>
                <a:effectLst/>
                <a:latin typeface="+mn-lt"/>
                <a:ea typeface="+mn-ea"/>
                <a:cs typeface="+mn-cs"/>
              </a:rPr>
              <a:t>пенсионное;</a:t>
            </a:r>
            <a:endParaRPr lang="en-US" sz="1100" u="none" strike="noStrike" kern="1200" dirty="0" smtClean="0">
              <a:solidFill>
                <a:schemeClr val="tx1"/>
              </a:solidFill>
              <a:effectLst/>
              <a:latin typeface="+mn-lt"/>
              <a:ea typeface="+mn-ea"/>
              <a:cs typeface="+mn-cs"/>
            </a:endParaRPr>
          </a:p>
          <a:p>
            <a:pPr marL="171450" lvl="0" indent="-171450">
              <a:buFont typeface="Arial"/>
              <a:buChar char="•"/>
            </a:pPr>
            <a:r>
              <a:rPr lang="ru-RU" sz="1100" u="none" strike="noStrike" kern="1200" dirty="0" smtClean="0">
                <a:solidFill>
                  <a:schemeClr val="tx1"/>
                </a:solidFill>
                <a:effectLst/>
                <a:latin typeface="+mn-lt"/>
                <a:ea typeface="+mn-ea"/>
                <a:cs typeface="+mn-cs"/>
              </a:rPr>
              <a:t>страхование автогражданской ответственности (ОСАГО) для владельцев транспорта;</a:t>
            </a:r>
          </a:p>
          <a:p>
            <a:pPr marL="171450" lvl="0" indent="-171450">
              <a:buFont typeface="Arial"/>
              <a:buChar char="•"/>
            </a:pPr>
            <a:r>
              <a:rPr lang="ru-RU" sz="1100" u="none" strike="noStrike" kern="1200" dirty="0" smtClean="0">
                <a:solidFill>
                  <a:schemeClr val="tx1"/>
                </a:solidFill>
                <a:effectLst/>
                <a:latin typeface="+mn-lt"/>
                <a:ea typeface="+mn-ea"/>
                <a:cs typeface="+mn-cs"/>
              </a:rPr>
              <a:t>страхование ответственности для бизнесменов, а также для нескольких групп профессионалов. К примеру, необходимо страховаться тем, кто работает нотариусом, депозитарием, кадастровым инженером, оценщиком, арбитражным управляющим или таможенным представителем.</a:t>
            </a:r>
            <a:endParaRPr lang="ru-RU" u="none" strike="noStrike" dirty="0" smtClean="0">
              <a:effectLst/>
            </a:endParaRPr>
          </a:p>
          <a:p>
            <a:pPr lvl="0" rtl="0">
              <a:spcBef>
                <a:spcPts val="0"/>
              </a:spcBef>
              <a:buNone/>
            </a:pPr>
            <a:endParaRPr lang="ru-RU" baseline="0" dirty="0" smtClean="0"/>
          </a:p>
        </p:txBody>
      </p:sp>
    </p:spTree>
    <p:extLst>
      <p:ext uri="{BB962C8B-B14F-4D97-AF65-F5344CB8AC3E}">
        <p14:creationId xmlns:p14="http://schemas.microsoft.com/office/powerpoint/2010/main" val="1853800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Добровольное страхование</a:t>
            </a:r>
            <a:r>
              <a:rPr lang="ru-RU" sz="1100" kern="1200" dirty="0" smtClean="0">
                <a:solidFill>
                  <a:schemeClr val="tx1"/>
                </a:solidFill>
                <a:effectLst/>
                <a:latin typeface="+mn-lt"/>
                <a:ea typeface="+mn-ea"/>
                <a:cs typeface="+mn-cs"/>
              </a:rPr>
              <a:t> — это, как ясно из названия, сознательный выбор. </a:t>
            </a:r>
          </a:p>
          <a:p>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Застраховать можно практически все: футболисты страхуют ноги, певицы — голос. Можно застраховать жизнь, здоровье, дом, дачу, машину.  Все виды страхования перечислены в</a:t>
            </a:r>
            <a:r>
              <a:rPr lang="ru-RU" sz="1100" u="none" kern="1200" dirty="0" smtClean="0">
                <a:solidFill>
                  <a:schemeClr val="tx1"/>
                </a:solidFill>
                <a:effectLst/>
                <a:latin typeface="+mn-lt"/>
                <a:ea typeface="+mn-ea"/>
                <a:cs typeface="+mn-cs"/>
              </a:rPr>
              <a:t> Законе РФ от 27.11.1992 № 4015-1.</a:t>
            </a:r>
            <a:endParaRPr u="none" dirty="0"/>
          </a:p>
        </p:txBody>
      </p:sp>
    </p:spTree>
    <p:extLst>
      <p:ext uri="{BB962C8B-B14F-4D97-AF65-F5344CB8AC3E}">
        <p14:creationId xmlns:p14="http://schemas.microsoft.com/office/powerpoint/2010/main" val="152876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На что обратить внимание, выбирая страховую компанию?</a:t>
            </a:r>
          </a:p>
          <a:p>
            <a:r>
              <a:rPr lang="en-US" sz="1100" b="1" kern="1200" dirty="0" smtClean="0">
                <a:solidFill>
                  <a:schemeClr val="tx1"/>
                </a:solidFill>
                <a:effectLst/>
                <a:latin typeface="+mn-lt"/>
                <a:ea typeface="+mn-ea"/>
                <a:cs typeface="+mn-cs"/>
              </a:rPr>
              <a:t> </a:t>
            </a:r>
            <a:endParaRPr lang="ru-RU" sz="1100" kern="1200" dirty="0" smtClean="0">
              <a:solidFill>
                <a:schemeClr val="tx1"/>
              </a:solidFill>
              <a:effectLst/>
              <a:latin typeface="+mn-lt"/>
              <a:ea typeface="+mn-ea"/>
              <a:cs typeface="+mn-cs"/>
            </a:endParaRPr>
          </a:p>
          <a:p>
            <a:r>
              <a:rPr lang="ru-RU" sz="1100" b="1" kern="1200" dirty="0" smtClean="0">
                <a:solidFill>
                  <a:schemeClr val="tx1"/>
                </a:solidFill>
                <a:effectLst/>
                <a:latin typeface="+mn-lt"/>
                <a:ea typeface="+mn-ea"/>
                <a:cs typeface="+mn-cs"/>
              </a:rPr>
              <a:t>1. Лицензия</a:t>
            </a:r>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У компании обязательно должна быть лицензия на конкретный вид страхования. Проверьте, есть ли лицензия именно на тот вид, который нужен вам. Это можно сделать на сайте Банка России.</a:t>
            </a:r>
            <a:r>
              <a:rPr lang="ru-RU" sz="1100" kern="1200" baseline="0" dirty="0" smtClean="0">
                <a:solidFill>
                  <a:schemeClr val="tx1"/>
                </a:solidFill>
                <a:effectLst/>
                <a:latin typeface="+mn-lt"/>
                <a:ea typeface="+mn-ea"/>
                <a:cs typeface="+mn-cs"/>
              </a:rPr>
              <a:t> </a:t>
            </a:r>
            <a:r>
              <a:rPr lang="ru-RU" sz="1100" kern="1200" dirty="0" smtClean="0">
                <a:solidFill>
                  <a:schemeClr val="tx1"/>
                </a:solidFill>
                <a:effectLst/>
                <a:latin typeface="+mn-lt"/>
                <a:ea typeface="+mn-ea"/>
                <a:cs typeface="+mn-cs"/>
              </a:rPr>
              <a:t>Скачайте таблицу «Субъекты страхового дела», найдите там нужную компанию и сверьтесь. Также наличие лицензии можно проверить онлайн в реестре страховых организаций. </a:t>
            </a:r>
          </a:p>
          <a:p>
            <a:endParaRPr lang="ru-RU" sz="1100" kern="1200" dirty="0" smtClean="0">
              <a:solidFill>
                <a:schemeClr val="tx1"/>
              </a:solidFill>
              <a:effectLst/>
              <a:latin typeface="+mn-lt"/>
              <a:ea typeface="+mn-ea"/>
              <a:cs typeface="+mn-cs"/>
            </a:endParaRPr>
          </a:p>
          <a:p>
            <a:r>
              <a:rPr lang="ru-RU" sz="1100" b="1" kern="1200" dirty="0" smtClean="0">
                <a:solidFill>
                  <a:schemeClr val="tx1"/>
                </a:solidFill>
                <a:effectLst/>
                <a:latin typeface="+mn-lt"/>
                <a:ea typeface="+mn-ea"/>
                <a:cs typeface="+mn-cs"/>
              </a:rPr>
              <a:t>2. Тарифы </a:t>
            </a:r>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Страховые тарифы должны соответствовать требованиям, которые установил Банк России. Очень низкие тарифы могут быть признаком мошенничества. Примерную стоимость полиса можно рассчитать онлайн на сайте страховой компании. Посчитайте на сайтах разных компаний, сверьте цифры. Обратите внимание: чем больше рисков предусмотрено в договоре, тем выше цена страховки.</a:t>
            </a:r>
          </a:p>
          <a:p>
            <a:r>
              <a:rPr lang="ru-RU" sz="1100" b="1" kern="1200" dirty="0" smtClean="0">
                <a:solidFill>
                  <a:schemeClr val="tx1"/>
                </a:solidFill>
                <a:effectLst/>
                <a:latin typeface="+mn-lt"/>
                <a:ea typeface="+mn-ea"/>
                <a:cs typeface="+mn-cs"/>
              </a:rPr>
              <a:t> </a:t>
            </a:r>
            <a:endParaRPr lang="ru-RU" sz="1100" kern="1200" dirty="0" smtClean="0">
              <a:solidFill>
                <a:schemeClr val="tx1"/>
              </a:solidFill>
              <a:effectLst/>
              <a:latin typeface="+mn-lt"/>
              <a:ea typeface="+mn-ea"/>
              <a:cs typeface="+mn-cs"/>
            </a:endParaRPr>
          </a:p>
          <a:p>
            <a:r>
              <a:rPr lang="ru-RU" sz="1100" b="1" kern="1200" dirty="0" smtClean="0">
                <a:solidFill>
                  <a:schemeClr val="tx1"/>
                </a:solidFill>
                <a:effectLst/>
                <a:latin typeface="+mn-lt"/>
                <a:ea typeface="+mn-ea"/>
                <a:cs typeface="+mn-cs"/>
              </a:rPr>
              <a:t>3. Репутация</a:t>
            </a:r>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Ориентируйтесь на известные компании с хорошей репутацией, которые давно работают на рынке. Опросите знакомых, почитайте отзывы в интернете. </a:t>
            </a:r>
          </a:p>
          <a:p>
            <a:r>
              <a:rPr lang="ru-RU" sz="1100" kern="1200" dirty="0" smtClean="0">
                <a:solidFill>
                  <a:schemeClr val="tx1"/>
                </a:solidFill>
                <a:effectLst/>
                <a:latin typeface="+mn-lt"/>
                <a:ea typeface="+mn-ea"/>
                <a:cs typeface="+mn-cs"/>
              </a:rPr>
              <a:t> </a:t>
            </a:r>
          </a:p>
          <a:p>
            <a:r>
              <a:rPr lang="ru-RU" sz="1100" b="1" kern="1200" dirty="0" smtClean="0">
                <a:solidFill>
                  <a:schemeClr val="tx1"/>
                </a:solidFill>
                <a:effectLst/>
                <a:latin typeface="+mn-lt"/>
                <a:ea typeface="+mn-ea"/>
                <a:cs typeface="+mn-cs"/>
              </a:rPr>
              <a:t>4. Условия</a:t>
            </a:r>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Внимательно изучите условия страхования. Требуйте полный вариант договора, поскольку на бланке полиса прописано далеко не все. Особое внимание уделите пункту, где перечислены признаки страхового случая, а также исключения. Уточните у представителя компании процедуру возмещения ущерба в различных ситуациях, расспросите о сроках. </a:t>
            </a:r>
            <a:endParaRPr dirty="0"/>
          </a:p>
        </p:txBody>
      </p:sp>
    </p:spTree>
    <p:extLst>
      <p:ext uri="{BB962C8B-B14F-4D97-AF65-F5344CB8AC3E}">
        <p14:creationId xmlns:p14="http://schemas.microsoft.com/office/powerpoint/2010/main" val="339274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Что такое страховое мошенничество? Как не стать жертвой мошенников?</a:t>
            </a:r>
          </a:p>
          <a:p>
            <a:r>
              <a:rPr lang="ru-RU" sz="1100" kern="1200" dirty="0" smtClean="0">
                <a:solidFill>
                  <a:schemeClr val="tx1"/>
                </a:solidFill>
                <a:effectLst/>
                <a:latin typeface="+mn-lt"/>
                <a:ea typeface="+mn-ea"/>
                <a:cs typeface="+mn-cs"/>
              </a:rPr>
              <a:t> </a:t>
            </a:r>
          </a:p>
          <a:p>
            <a:r>
              <a:rPr lang="ru-RU" sz="1100" kern="1200" dirty="0" smtClean="0">
                <a:solidFill>
                  <a:schemeClr val="tx1"/>
                </a:solidFill>
                <a:effectLst/>
                <a:latin typeface="+mn-lt"/>
                <a:ea typeface="+mn-ea"/>
                <a:cs typeface="+mn-cs"/>
              </a:rPr>
              <a:t>Словосочетание «Страховое мошенничество» чаще употребляют, когда говорят об обмане со стороны застрахованных — когда клиент страховой компании пытается незаконно получить деньги. Но столкнуться с мошенничеством или недобросовестностью страховой компании могут и клиенты, которые хотят застраховаться или уже это сделали. </a:t>
            </a:r>
          </a:p>
          <a:p>
            <a:pPr lvl="0" rtl="0">
              <a:spcBef>
                <a:spcPts val="0"/>
              </a:spcBef>
              <a:buNone/>
            </a:pPr>
            <a:endParaRPr lang="ru-RU" dirty="0" smtClean="0"/>
          </a:p>
          <a:p>
            <a:r>
              <a:rPr lang="ru-RU" sz="1100" b="1" kern="1200" dirty="0" smtClean="0">
                <a:solidFill>
                  <a:schemeClr val="tx1"/>
                </a:solidFill>
                <a:effectLst/>
                <a:latin typeface="+mn-lt"/>
                <a:ea typeface="+mn-ea"/>
                <a:cs typeface="+mn-cs"/>
              </a:rPr>
              <a:t>Продажа поддельных полисов</a:t>
            </a:r>
          </a:p>
          <a:p>
            <a:r>
              <a:rPr lang="ru-RU" sz="1100" kern="1200" dirty="0" smtClean="0">
                <a:solidFill>
                  <a:schemeClr val="tx1"/>
                </a:solidFill>
                <a:effectLst/>
                <a:latin typeface="+mn-lt"/>
                <a:ea typeface="+mn-ea"/>
                <a:cs typeface="+mn-cs"/>
              </a:rPr>
              <a:t>Актуальная проблема для полисов ОСАГО.</a:t>
            </a:r>
            <a:r>
              <a:rPr lang="ru-RU" sz="1100" kern="1200" baseline="0" dirty="0" smtClean="0">
                <a:solidFill>
                  <a:schemeClr val="tx1"/>
                </a:solidFill>
                <a:effectLst/>
                <a:latin typeface="+mn-lt"/>
                <a:ea typeface="+mn-ea"/>
                <a:cs typeface="+mn-cs"/>
              </a:rPr>
              <a:t> </a:t>
            </a:r>
            <a:r>
              <a:rPr lang="ru-RU" sz="1100" kern="1200" dirty="0" smtClean="0">
                <a:solidFill>
                  <a:schemeClr val="tx1"/>
                </a:solidFill>
                <a:effectLst/>
                <a:latin typeface="+mn-lt"/>
                <a:ea typeface="+mn-ea"/>
                <a:cs typeface="+mn-cs"/>
              </a:rPr>
              <a:t>Например, человек купил автомобиль и отправился ставить его на учет.</a:t>
            </a:r>
            <a:r>
              <a:rPr lang="en-US" sz="1100" kern="1200" dirty="0" smtClean="0">
                <a:solidFill>
                  <a:schemeClr val="tx1"/>
                </a:solidFill>
                <a:effectLst/>
                <a:latin typeface="+mn-lt"/>
                <a:ea typeface="+mn-ea"/>
                <a:cs typeface="+mn-cs"/>
              </a:rPr>
              <a:t> </a:t>
            </a:r>
            <a:r>
              <a:rPr lang="ru-RU" sz="1100" kern="1200" dirty="0" smtClean="0">
                <a:solidFill>
                  <a:schemeClr val="tx1"/>
                </a:solidFill>
                <a:effectLst/>
                <a:latin typeface="+mn-lt"/>
                <a:ea typeface="+mn-ea"/>
                <a:cs typeface="+mn-cs"/>
              </a:rPr>
              <a:t>По пути встретил уличных агентов и тут же оформил полис всего за 1000 рублей. Казалось бы, удачно сэкономил. Формально бланк такого полиса — настоящий, но в страховых компаниях он числится как недействительный (утраченный). И клиент может целый год с ним ездить и не знать, что купил фальшивку. Проблемы начнутся, если произойдет страховой случай. Починить автомобиль или получить деньги не получится. </a:t>
            </a:r>
          </a:p>
          <a:p>
            <a:r>
              <a:rPr lang="ru-RU" sz="11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dirty="0" smtClean="0">
                <a:solidFill>
                  <a:schemeClr val="tx1"/>
                </a:solidFill>
                <a:effectLst/>
                <a:latin typeface="+mn-lt"/>
                <a:ea typeface="+mn-ea"/>
                <a:cs typeface="+mn-cs"/>
              </a:rPr>
              <a:t>Проверить подлинность полиса ОСАГО можно на сайте Российского союза автостраховщиков</a:t>
            </a:r>
            <a:r>
              <a:rPr lang="ru-RU" sz="1100" kern="1200" baseline="0" dirty="0" smtClean="0">
                <a:solidFill>
                  <a:schemeClr val="tx1"/>
                </a:solidFill>
                <a:effectLst/>
                <a:latin typeface="+mn-lt"/>
                <a:ea typeface="+mn-ea"/>
                <a:cs typeface="+mn-cs"/>
              </a:rPr>
              <a:t> </a:t>
            </a:r>
            <a:r>
              <a:rPr lang="ru-RU" dirty="0" smtClean="0"/>
              <a:t>(</a:t>
            </a:r>
            <a:r>
              <a:rPr lang="en-US" u="sng" dirty="0" smtClean="0">
                <a:hlinkClick r:id="rId3"/>
              </a:rPr>
              <a:t>autoins.ru</a:t>
            </a:r>
            <a:r>
              <a:rPr lang="ru-RU" dirty="0" smtClean="0"/>
              <a:t>).</a:t>
            </a:r>
            <a:endParaRPr lang="ru-RU" sz="1100" kern="1200" dirty="0" smtClean="0">
              <a:solidFill>
                <a:schemeClr val="tx1"/>
              </a:solidFill>
              <a:effectLst/>
              <a:latin typeface="+mn-lt"/>
              <a:ea typeface="+mn-ea"/>
              <a:cs typeface="+mn-cs"/>
            </a:endParaRPr>
          </a:p>
          <a:p>
            <a:endParaRPr lang="ru-RU" sz="1100" b="1" kern="1200" dirty="0" smtClean="0">
              <a:solidFill>
                <a:schemeClr val="tx1"/>
              </a:solidFill>
              <a:effectLst/>
              <a:latin typeface="+mn-lt"/>
              <a:ea typeface="+mn-ea"/>
              <a:cs typeface="+mn-cs"/>
            </a:endParaRPr>
          </a:p>
          <a:p>
            <a:r>
              <a:rPr lang="ru-RU" sz="1100" b="1" kern="1200" dirty="0" smtClean="0">
                <a:solidFill>
                  <a:schemeClr val="tx1"/>
                </a:solidFill>
                <a:effectLst/>
                <a:latin typeface="+mn-lt"/>
                <a:ea typeface="+mn-ea"/>
                <a:cs typeface="+mn-cs"/>
              </a:rPr>
              <a:t>Мошенничество онлайн </a:t>
            </a:r>
          </a:p>
          <a:p>
            <a:r>
              <a:rPr lang="ru-RU" sz="1100" kern="1200" dirty="0" smtClean="0">
                <a:solidFill>
                  <a:schemeClr val="tx1"/>
                </a:solidFill>
                <a:effectLst/>
                <a:latin typeface="+mn-lt"/>
                <a:ea typeface="+mn-ea"/>
                <a:cs typeface="+mn-cs"/>
              </a:rPr>
              <a:t>Оформить полис онлайн можно на большинство видов страхования. Это удобно, экономит время, главное — не попасть на поддельную (</a:t>
            </a:r>
            <a:r>
              <a:rPr lang="ru-RU" sz="1100" kern="1200" dirty="0" err="1" smtClean="0">
                <a:solidFill>
                  <a:schemeClr val="tx1"/>
                </a:solidFill>
                <a:effectLst/>
                <a:latin typeface="+mn-lt"/>
                <a:ea typeface="+mn-ea"/>
                <a:cs typeface="+mn-cs"/>
              </a:rPr>
              <a:t>фишинговую</a:t>
            </a:r>
            <a:r>
              <a:rPr lang="ru-RU" sz="1100" kern="1200" dirty="0" smtClean="0">
                <a:solidFill>
                  <a:schemeClr val="tx1"/>
                </a:solidFill>
                <a:effectLst/>
                <a:latin typeface="+mn-lt"/>
                <a:ea typeface="+mn-ea"/>
                <a:cs typeface="+mn-cs"/>
              </a:rPr>
              <a:t>) страницу, которая дублирует сайт настоящей страховой компании. Поэтому внимательно проверяйте страницу, на которой планируете купить полис. Убедитесь, что это официальный сайт компании: обратите внимание на адрес в адресной строке браузера, на значок защищенного соединения или его отсутствие. </a:t>
            </a:r>
          </a:p>
          <a:p>
            <a:endParaRPr lang="ru-RU" sz="1100" kern="1200" dirty="0" smtClean="0">
              <a:solidFill>
                <a:schemeClr val="tx1"/>
              </a:solidFill>
              <a:effectLst/>
              <a:latin typeface="+mn-lt"/>
              <a:ea typeface="+mn-ea"/>
              <a:cs typeface="+mn-cs"/>
            </a:endParaRPr>
          </a:p>
          <a:p>
            <a:r>
              <a:rPr lang="ru-RU" sz="1100" b="1" kern="1200" dirty="0" smtClean="0">
                <a:solidFill>
                  <a:schemeClr val="tx1"/>
                </a:solidFill>
                <a:effectLst/>
                <a:latin typeface="+mn-lt"/>
                <a:ea typeface="+mn-ea"/>
                <a:cs typeface="+mn-cs"/>
              </a:rPr>
              <a:t>Навязанная страховка </a:t>
            </a:r>
          </a:p>
          <a:p>
            <a:r>
              <a:rPr lang="ru-RU" sz="1100" kern="1200" dirty="0" smtClean="0">
                <a:solidFill>
                  <a:schemeClr val="tx1"/>
                </a:solidFill>
                <a:effectLst/>
                <a:latin typeface="+mn-lt"/>
                <a:ea typeface="+mn-ea"/>
                <a:cs typeface="+mn-cs"/>
              </a:rPr>
              <a:t>Это не мошенничество в чистом виде, скорее недобросовестность некоторых страховщиков и кредитных организаций. Они пользуются тем, что люди не читают договор, не вникают в то, что подписывают. По закону банк не может требовать от вас страховку, выдавая кредит. Он обязан предложить вариант кредита без страховки (но в таком случае ставка по незастрахованному кредиту будет выше).</a:t>
            </a:r>
          </a:p>
          <a:p>
            <a:r>
              <a:rPr lang="ru-RU" sz="1100" kern="1200" dirty="0" smtClean="0">
                <a:solidFill>
                  <a:schemeClr val="tx1"/>
                </a:solidFill>
                <a:effectLst/>
                <a:latin typeface="+mn-lt"/>
                <a:ea typeface="+mn-ea"/>
                <a:cs typeface="+mn-cs"/>
              </a:rPr>
              <a:t> </a:t>
            </a:r>
          </a:p>
          <a:p>
            <a:pPr lvl="0" rtl="0">
              <a:spcBef>
                <a:spcPts val="0"/>
              </a:spcBef>
              <a:buNone/>
            </a:pPr>
            <a:endParaRPr dirty="0"/>
          </a:p>
        </p:txBody>
      </p:sp>
    </p:spTree>
    <p:extLst>
      <p:ext uri="{BB962C8B-B14F-4D97-AF65-F5344CB8AC3E}">
        <p14:creationId xmlns:p14="http://schemas.microsoft.com/office/powerpoint/2010/main" val="28587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ru-RU" b="1" dirty="0" smtClean="0"/>
              <a:t>Страховку можно вернуть</a:t>
            </a:r>
          </a:p>
          <a:p>
            <a:pPr lvl="0" rtl="0">
              <a:spcBef>
                <a:spcPts val="0"/>
              </a:spcBef>
              <a:buNone/>
            </a:pPr>
            <a:endParaRPr lang="ru-RU" dirty="0" smtClean="0"/>
          </a:p>
          <a:p>
            <a:pPr lvl="0" rtl="0">
              <a:spcBef>
                <a:spcPts val="0"/>
              </a:spcBef>
              <a:buNone/>
            </a:pPr>
            <a:r>
              <a:rPr lang="ru-RU" sz="1100" kern="1200" dirty="0" smtClean="0">
                <a:solidFill>
                  <a:schemeClr val="tx1"/>
                </a:solidFill>
                <a:effectLst/>
                <a:latin typeface="+mn-lt"/>
                <a:ea typeface="+mn-ea"/>
                <a:cs typeface="+mn-cs"/>
              </a:rPr>
              <a:t>Вы имеете право отказаться от ненужных страховок, для этого существует</a:t>
            </a:r>
            <a:r>
              <a:rPr lang="ru-RU" sz="1100" b="1" kern="1200" dirty="0" smtClean="0">
                <a:solidFill>
                  <a:schemeClr val="tx1"/>
                </a:solidFill>
                <a:effectLst/>
                <a:latin typeface="+mn-lt"/>
                <a:ea typeface="+mn-ea"/>
                <a:cs typeface="+mn-cs"/>
              </a:rPr>
              <a:t> период охлаждения</a:t>
            </a:r>
            <a:r>
              <a:rPr lang="ru-RU" sz="1100" kern="1200" dirty="0" smtClean="0">
                <a:solidFill>
                  <a:schemeClr val="tx1"/>
                </a:solidFill>
                <a:effectLst/>
                <a:latin typeface="+mn-lt"/>
                <a:ea typeface="+mn-ea"/>
                <a:cs typeface="+mn-cs"/>
              </a:rPr>
              <a:t>. Он длится как минимум </a:t>
            </a:r>
            <a:r>
              <a:rPr lang="ru-RU" sz="1100" kern="1200" dirty="0" smtClean="0">
                <a:solidFill>
                  <a:schemeClr val="tx1"/>
                </a:solidFill>
                <a:effectLst/>
                <a:latin typeface="+mn-lt"/>
                <a:ea typeface="+mn-ea"/>
                <a:cs typeface="+mn-cs"/>
              </a:rPr>
              <a:t>14 календарных дней </a:t>
            </a:r>
            <a:r>
              <a:rPr lang="ru-RU" sz="1100" kern="1200" dirty="0" smtClean="0">
                <a:solidFill>
                  <a:schemeClr val="tx1"/>
                </a:solidFill>
                <a:effectLst/>
                <a:latin typeface="+mn-lt"/>
                <a:ea typeface="+mn-ea"/>
                <a:cs typeface="+mn-cs"/>
              </a:rPr>
              <a:t>после покупки полиса. В течение этого времени можно сдать страховой полис и получить свои деньги обратно. Обратите внимание, в некоторых случаях вернуть полис нельзя, несмотря на период охлаждения. </a:t>
            </a:r>
            <a:endParaRPr dirty="0"/>
          </a:p>
        </p:txBody>
      </p:sp>
    </p:spTree>
    <p:extLst>
      <p:ext uri="{BB962C8B-B14F-4D97-AF65-F5344CB8AC3E}">
        <p14:creationId xmlns:p14="http://schemas.microsoft.com/office/powerpoint/2010/main" val="2130339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ru-RU" sz="1100" b="1" kern="1200" dirty="0" smtClean="0">
                <a:solidFill>
                  <a:schemeClr val="tx1"/>
                </a:solidFill>
                <a:effectLst/>
                <a:latin typeface="+mn-lt"/>
                <a:ea typeface="+mn-ea"/>
                <a:cs typeface="+mn-cs"/>
              </a:rPr>
              <a:t>Страховая компания отказывает в выплатах или занижает их?</a:t>
            </a:r>
          </a:p>
          <a:p>
            <a:endParaRPr lang="ru-RU" sz="1100" b="1"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При этом вы уверены, что оснований для этого нет и правда на вашей стороне? В таком случае обращайтесь в Банк России. Пишите по адресу: </a:t>
            </a:r>
            <a:r>
              <a:rPr lang="ru-RU" sz="1100" kern="1200" dirty="0" err="1" smtClean="0">
                <a:solidFill>
                  <a:schemeClr val="tx1"/>
                </a:solidFill>
                <a:effectLst/>
                <a:latin typeface="+mn-lt"/>
                <a:ea typeface="+mn-ea"/>
                <a:cs typeface="+mn-cs"/>
              </a:rPr>
              <a:t>fps@cbr.ru</a:t>
            </a:r>
            <a:r>
              <a:rPr lang="ru-RU" sz="1100" kern="1200" dirty="0" smtClean="0">
                <a:solidFill>
                  <a:schemeClr val="tx1"/>
                </a:solidFill>
                <a:effectLst/>
                <a:latin typeface="+mn-lt"/>
                <a:ea typeface="+mn-ea"/>
                <a:cs typeface="+mn-cs"/>
              </a:rPr>
              <a:t> или заполните электронную форму в интернет-приемной на сайте</a:t>
            </a:r>
            <a:r>
              <a:rPr lang="ru-RU" sz="1100" kern="1200" baseline="0" dirty="0" smtClean="0">
                <a:solidFill>
                  <a:schemeClr val="tx1"/>
                </a:solidFill>
                <a:effectLst/>
                <a:latin typeface="+mn-lt"/>
                <a:ea typeface="+mn-ea"/>
                <a:cs typeface="+mn-cs"/>
              </a:rPr>
              <a:t> </a:t>
            </a:r>
            <a:r>
              <a:rPr lang="ru-RU" sz="1100" kern="1200" dirty="0" err="1" smtClean="0">
                <a:solidFill>
                  <a:schemeClr val="tx1"/>
                </a:solidFill>
                <a:effectLst/>
                <a:latin typeface="+mn-lt"/>
                <a:ea typeface="+mn-ea"/>
                <a:cs typeface="+mn-cs"/>
              </a:rPr>
              <a:t>www.cbr.ru</a:t>
            </a:r>
            <a:r>
              <a:rPr lang="ru-RU" sz="1100" kern="1200" dirty="0" smtClean="0">
                <a:solidFill>
                  <a:schemeClr val="tx1"/>
                </a:solidFill>
                <a:effectLst/>
                <a:latin typeface="+mn-lt"/>
                <a:ea typeface="+mn-ea"/>
                <a:cs typeface="+mn-cs"/>
              </a:rPr>
              <a:t>. Если у вас есть вопросы, звоните: 8-800-250-40-72 (бесплатно по России).</a:t>
            </a:r>
          </a:p>
          <a:p>
            <a:endParaRPr lang="en-US" dirty="0"/>
          </a:p>
        </p:txBody>
      </p:sp>
    </p:spTree>
    <p:extLst>
      <p:ext uri="{BB962C8B-B14F-4D97-AF65-F5344CB8AC3E}">
        <p14:creationId xmlns:p14="http://schemas.microsoft.com/office/powerpoint/2010/main" val="25926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11" name="Прямоугольник 10"/>
          <p:cNvSpPr/>
          <p:nvPr userDrawn="1"/>
        </p:nvSpPr>
        <p:spPr>
          <a:xfrm>
            <a:off x="0" y="0"/>
            <a:ext cx="4595751" cy="5143500"/>
          </a:xfrm>
          <a:prstGeom prst="rect">
            <a:avLst/>
          </a:prstGeom>
          <a:solidFill>
            <a:srgbClr val="FC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одзаголовок 2"/>
          <p:cNvSpPr>
            <a:spLocks noGrp="1"/>
          </p:cNvSpPr>
          <p:nvPr>
            <p:ph type="subTitle" idx="1"/>
          </p:nvPr>
        </p:nvSpPr>
        <p:spPr>
          <a:xfrm>
            <a:off x="723652" y="2939432"/>
            <a:ext cx="3872100" cy="1241425"/>
          </a:xfrm>
        </p:spPr>
        <p:txBody>
          <a:bodyPr>
            <a:normAutofit/>
          </a:bodyPr>
          <a:lstStyle>
            <a:lvl1pPr marL="0" indent="0" algn="l">
              <a:buFont typeface="Arial"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smtClean="0"/>
              <a:t>Образец подзаголовка</a:t>
            </a:r>
            <a:endParaRPr lang="ru-RU" dirty="0"/>
          </a:p>
        </p:txBody>
      </p:sp>
      <p:sp>
        <p:nvSpPr>
          <p:cNvPr id="8" name="Заголовок 7"/>
          <p:cNvSpPr>
            <a:spLocks noGrp="1"/>
          </p:cNvSpPr>
          <p:nvPr>
            <p:ph type="title" hasCustomPrompt="1"/>
          </p:nvPr>
        </p:nvSpPr>
        <p:spPr>
          <a:xfrm>
            <a:off x="719139" y="950027"/>
            <a:ext cx="3876612" cy="1711758"/>
          </a:xfrm>
        </p:spPr>
        <p:txBody>
          <a:bodyPr/>
          <a:lstStyle>
            <a:lvl1pPr>
              <a:defRPr>
                <a:solidFill>
                  <a:schemeClr val="tx1"/>
                </a:solidFill>
              </a:defRPr>
            </a:lvl1pPr>
          </a:lstStyle>
          <a:p>
            <a:r>
              <a:rPr lang="ru-RU" dirty="0" smtClean="0"/>
              <a:t>ОБРАЗЕЦ ЗАГОЛОВКА</a:t>
            </a:r>
            <a:endParaRPr lang="ru-RU" dirty="0"/>
          </a:p>
        </p:txBody>
      </p:sp>
      <p:sp>
        <p:nvSpPr>
          <p:cNvPr id="9" name="Номер слайда 5"/>
          <p:cNvSpPr>
            <a:spLocks noGrp="1"/>
          </p:cNvSpPr>
          <p:nvPr>
            <p:ph type="sldNum" sz="quarter" idx="12"/>
          </p:nvPr>
        </p:nvSpPr>
        <p:spPr>
          <a:xfrm>
            <a:off x="8467105" y="4612883"/>
            <a:ext cx="452005" cy="255999"/>
          </a:xfrm>
          <a:prstGeom prst="rect">
            <a:avLst/>
          </a:prstGeom>
        </p:spPr>
        <p:txBody>
          <a:bodyPr/>
          <a:lstStyle>
            <a:lvl1pPr algn="ctr">
              <a:defRPr b="0" i="0">
                <a:latin typeface="Calibri Light" charset="0"/>
                <a:ea typeface="Calibri Light" charset="0"/>
                <a:cs typeface="Calibri Light" charset="0"/>
              </a:defRPr>
            </a:lvl1pPr>
          </a:lstStyle>
          <a:p>
            <a:fld id="{9FE97546-8787-B343-92AD-F331FD1CFF0A}" type="slidenum">
              <a:rPr lang="ru-RU" smtClean="0"/>
              <a:pPr/>
              <a:t>‹#›</a:t>
            </a:fld>
            <a:endParaRPr lang="ru-RU"/>
          </a:p>
        </p:txBody>
      </p:sp>
      <p:pic>
        <p:nvPicPr>
          <p:cNvPr id="7" name="Рисунок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83378" y="42040"/>
            <a:ext cx="1518582" cy="609121"/>
          </a:xfrm>
          <a:prstGeom prst="rect">
            <a:avLst/>
          </a:prstGeom>
        </p:spPr>
      </p:pic>
    </p:spTree>
    <p:extLst>
      <p:ext uri="{BB962C8B-B14F-4D97-AF65-F5344CB8AC3E}">
        <p14:creationId xmlns:p14="http://schemas.microsoft.com/office/powerpoint/2010/main" val="19616513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extLst mod="1">
    <p:ext uri="{DCECCB84-F9BA-43D5-87BE-67443E8EF086}">
      <p15:sldGuideLst xmlns:p15="http://schemas.microsoft.com/office/powerpoint/2012/main">
        <p15:guide id="1" pos="453" userDrawn="1">
          <p15:clr>
            <a:srgbClr val="FBAE40"/>
          </p15:clr>
        </p15:guide>
        <p15:guide id="2" orient="horz" pos="105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Титульный слайд">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23651" y="1751899"/>
            <a:ext cx="4228359" cy="1241425"/>
          </a:xfrm>
        </p:spPr>
        <p:txBody>
          <a:bodyPr>
            <a:normAutofit/>
          </a:bodyPr>
          <a:lstStyle>
            <a:lvl1pPr marL="285750" indent="-285750" algn="l">
              <a:buFont typeface="Arial" charset="0"/>
              <a:buChar char="•"/>
              <a:defRPr sz="1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smtClean="0"/>
              <a:t>Образец подзаголовка</a:t>
            </a:r>
            <a:endParaRPr lang="ru-RU" dirty="0"/>
          </a:p>
        </p:txBody>
      </p:sp>
      <p:sp>
        <p:nvSpPr>
          <p:cNvPr id="8" name="Заголовок 7"/>
          <p:cNvSpPr>
            <a:spLocks noGrp="1"/>
          </p:cNvSpPr>
          <p:nvPr>
            <p:ph type="title" hasCustomPrompt="1"/>
          </p:nvPr>
        </p:nvSpPr>
        <p:spPr>
          <a:xfrm>
            <a:off x="719139" y="468601"/>
            <a:ext cx="4232872" cy="993775"/>
          </a:xfrm>
        </p:spPr>
        <p:txBody>
          <a:bodyPr/>
          <a:lstStyle/>
          <a:p>
            <a:r>
              <a:rPr lang="ru-RU" dirty="0" smtClean="0"/>
              <a:t>ОБРАЗЕЦ ЗАГОЛОВКА</a:t>
            </a:r>
            <a:endParaRPr lang="ru-RU" dirty="0"/>
          </a:p>
        </p:txBody>
      </p:sp>
      <p:sp>
        <p:nvSpPr>
          <p:cNvPr id="9" name="Номер слайда 5"/>
          <p:cNvSpPr>
            <a:spLocks noGrp="1"/>
          </p:cNvSpPr>
          <p:nvPr>
            <p:ph type="sldNum" sz="quarter" idx="12"/>
          </p:nvPr>
        </p:nvSpPr>
        <p:spPr>
          <a:xfrm>
            <a:off x="8467105" y="4612883"/>
            <a:ext cx="452005" cy="255999"/>
          </a:xfrm>
          <a:prstGeom prst="rect">
            <a:avLst/>
          </a:prstGeom>
        </p:spPr>
        <p:txBody>
          <a:bodyPr/>
          <a:lstStyle>
            <a:lvl1pPr algn="ctr">
              <a:defRPr b="0" i="0">
                <a:latin typeface="Calibri Light" charset="0"/>
                <a:ea typeface="Calibri Light" charset="0"/>
                <a:cs typeface="Calibri Light" charset="0"/>
              </a:defRPr>
            </a:lvl1pPr>
          </a:lstStyle>
          <a:p>
            <a:fld id="{9FE97546-8787-B343-92AD-F331FD1CFF0A}" type="slidenum">
              <a:rPr lang="ru-RU" smtClean="0"/>
              <a:pPr/>
              <a:t>‹#›</a:t>
            </a:fld>
            <a:endParaRPr lang="ru-RU"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extLst mod="1">
    <p:ext uri="{DCECCB84-F9BA-43D5-87BE-67443E8EF086}">
      <p15:sldGuideLst xmlns:p15="http://schemas.microsoft.com/office/powerpoint/2012/main">
        <p15:guide id="1" pos="453">
          <p15:clr>
            <a:srgbClr val="FBAE40"/>
          </p15:clr>
        </p15:guide>
        <p15:guide id="2" orient="horz" pos="509" userDrawn="1">
          <p15:clr>
            <a:srgbClr val="FBAE40"/>
          </p15:clr>
        </p15:guide>
        <p15:guide id="3" orient="horz" pos="1257" userDrawn="1">
          <p15:clr>
            <a:srgbClr val="FBAE40"/>
          </p15:clr>
        </p15:guide>
        <p15:guide id="4" orient="horz" pos="89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spTree>
      <p:nvGrpSpPr>
        <p:cNvPr id="1" name=""/>
        <p:cNvGrpSpPr/>
        <p:nvPr/>
      </p:nvGrpSpPr>
      <p:grpSpPr>
        <a:xfrm>
          <a:off x="0" y="0"/>
          <a:ext cx="0" cy="0"/>
          <a:chOff x="0" y="0"/>
          <a:chExt cx="0" cy="0"/>
        </a:xfrm>
      </p:grpSpPr>
      <p:sp>
        <p:nvSpPr>
          <p:cNvPr id="8" name="Заголовок 7"/>
          <p:cNvSpPr>
            <a:spLocks noGrp="1"/>
          </p:cNvSpPr>
          <p:nvPr>
            <p:ph type="title" hasCustomPrompt="1"/>
          </p:nvPr>
        </p:nvSpPr>
        <p:spPr>
          <a:xfrm>
            <a:off x="0" y="2071769"/>
            <a:ext cx="9143999" cy="993775"/>
          </a:xfrm>
        </p:spPr>
        <p:txBody>
          <a:bodyPr/>
          <a:lstStyle>
            <a:lvl1pPr algn="ctr">
              <a:defRPr/>
            </a:lvl1pPr>
          </a:lstStyle>
          <a:p>
            <a:r>
              <a:rPr lang="ru-RU" dirty="0" smtClean="0"/>
              <a:t>ОБРАЗЕЦ ЗАГОЛОВКА</a:t>
            </a:r>
            <a:endParaRPr lang="ru-RU" dirty="0"/>
          </a:p>
        </p:txBody>
      </p:sp>
      <p:sp>
        <p:nvSpPr>
          <p:cNvPr id="9" name="Номер слайда 5"/>
          <p:cNvSpPr>
            <a:spLocks noGrp="1"/>
          </p:cNvSpPr>
          <p:nvPr>
            <p:ph type="sldNum" sz="quarter" idx="12"/>
          </p:nvPr>
        </p:nvSpPr>
        <p:spPr>
          <a:xfrm>
            <a:off x="8467105" y="4612883"/>
            <a:ext cx="452005" cy="255999"/>
          </a:xfrm>
          <a:prstGeom prst="rect">
            <a:avLst/>
          </a:prstGeom>
        </p:spPr>
        <p:txBody>
          <a:bodyPr/>
          <a:lstStyle>
            <a:lvl1pPr algn="ctr">
              <a:defRPr b="0" i="0">
                <a:latin typeface="Calibri Light" charset="0"/>
                <a:ea typeface="Calibri Light" charset="0"/>
                <a:cs typeface="Calibri Light" charset="0"/>
              </a:defRPr>
            </a:lvl1pPr>
          </a:lstStyle>
          <a:p>
            <a:fld id="{9FE97546-8787-B343-92AD-F331FD1CFF0A}"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extLst mod="1">
    <p:ext uri="{DCECCB84-F9BA-43D5-87BE-67443E8EF086}">
      <p15:sldGuideLst xmlns:p15="http://schemas.microsoft.com/office/powerpoint/2012/main">
        <p15:guide id="1" pos="453">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Титульный слайд">
    <p:spTree>
      <p:nvGrpSpPr>
        <p:cNvPr id="1" name=""/>
        <p:cNvGrpSpPr/>
        <p:nvPr/>
      </p:nvGrpSpPr>
      <p:grpSpPr>
        <a:xfrm>
          <a:off x="0" y="0"/>
          <a:ext cx="0" cy="0"/>
          <a:chOff x="0" y="0"/>
          <a:chExt cx="0" cy="0"/>
        </a:xfrm>
      </p:grpSpPr>
      <p:pic>
        <p:nvPicPr>
          <p:cNvPr id="13" name="Рисунок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8698" y="747901"/>
            <a:ext cx="3878480" cy="1555700"/>
          </a:xfrm>
          <a:prstGeom prst="rect">
            <a:avLst/>
          </a:prstGeom>
        </p:spPr>
      </p:pic>
      <p:sp>
        <p:nvSpPr>
          <p:cNvPr id="11" name="Прямоугольник 10"/>
          <p:cNvSpPr/>
          <p:nvPr userDrawn="1"/>
        </p:nvSpPr>
        <p:spPr>
          <a:xfrm>
            <a:off x="0" y="2939432"/>
            <a:ext cx="9155874" cy="2204068"/>
          </a:xfrm>
          <a:prstGeom prst="rect">
            <a:avLst/>
          </a:prstGeom>
          <a:solidFill>
            <a:srgbClr val="FC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одзаголовок 2"/>
          <p:cNvSpPr>
            <a:spLocks noGrp="1"/>
          </p:cNvSpPr>
          <p:nvPr>
            <p:ph type="subTitle" idx="1"/>
          </p:nvPr>
        </p:nvSpPr>
        <p:spPr>
          <a:xfrm>
            <a:off x="723652" y="3253838"/>
            <a:ext cx="3598967" cy="1615043"/>
          </a:xfrm>
        </p:spPr>
        <p:txBody>
          <a:bodyPr>
            <a:normAutofit/>
          </a:bodyPr>
          <a:lstStyle>
            <a:lvl1pPr marL="0" indent="0" algn="l">
              <a:buFont typeface="Arial"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smtClean="0"/>
              <a:t>Образец подзаголовка</a:t>
            </a:r>
            <a:endParaRPr lang="ru-RU" dirty="0"/>
          </a:p>
        </p:txBody>
      </p:sp>
      <p:sp>
        <p:nvSpPr>
          <p:cNvPr id="9" name="Номер слайда 5"/>
          <p:cNvSpPr>
            <a:spLocks noGrp="1"/>
          </p:cNvSpPr>
          <p:nvPr>
            <p:ph type="sldNum" sz="quarter" idx="12"/>
          </p:nvPr>
        </p:nvSpPr>
        <p:spPr>
          <a:xfrm>
            <a:off x="8467105" y="4612883"/>
            <a:ext cx="452005" cy="255999"/>
          </a:xfrm>
          <a:prstGeom prst="rect">
            <a:avLst/>
          </a:prstGeom>
        </p:spPr>
        <p:txBody>
          <a:bodyPr/>
          <a:lstStyle>
            <a:lvl1pPr algn="ctr">
              <a:defRPr b="0" i="0">
                <a:latin typeface="Calibri Light" charset="0"/>
                <a:ea typeface="Calibri Light" charset="0"/>
                <a:cs typeface="Calibri Light" charset="0"/>
              </a:defRPr>
            </a:lvl1pPr>
          </a:lstStyle>
          <a:p>
            <a:fld id="{9FE97546-8787-B343-92AD-F331FD1CFF0A}" type="slidenum">
              <a:rPr lang="ru-RU" smtClean="0"/>
              <a:pPr/>
              <a:t>‹#›</a:t>
            </a:fld>
            <a:endParaRPr lang="ru-RU"/>
          </a:p>
        </p:txBody>
      </p:sp>
      <p:sp>
        <p:nvSpPr>
          <p:cNvPr id="10" name="Подзаголовок 2"/>
          <p:cNvSpPr txBox="1">
            <a:spLocks/>
          </p:cNvSpPr>
          <p:nvPr userDrawn="1"/>
        </p:nvSpPr>
        <p:spPr>
          <a:xfrm>
            <a:off x="4619500" y="3253838"/>
            <a:ext cx="3871355" cy="161504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charset="0"/>
              <a:buNone/>
              <a:defRPr sz="2400" b="0" i="0" kern="1200">
                <a:solidFill>
                  <a:schemeClr val="tx1"/>
                </a:solidFill>
                <a:latin typeface="Calibri Light" charset="0"/>
                <a:ea typeface="Calibri Light" charset="0"/>
                <a:cs typeface="Calibri Light"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ru-RU" dirty="0" smtClean="0"/>
              <a:t>Образец подзаголовка</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extLst mod="1">
    <p:ext uri="{DCECCB84-F9BA-43D5-87BE-67443E8EF086}">
      <p15:sldGuideLst xmlns:p15="http://schemas.microsoft.com/office/powerpoint/2012/main">
        <p15:guide id="1" pos="453">
          <p15:clr>
            <a:srgbClr val="FBAE40"/>
          </p15:clr>
        </p15:guide>
        <p15:guide id="2" orient="horz" pos="2232" userDrawn="1">
          <p15:clr>
            <a:srgbClr val="FBAE40"/>
          </p15:clr>
        </p15:guide>
        <p15:guide id="3" pos="290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153413"/>
            <a:ext cx="3135828" cy="993775"/>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1" y="3040083"/>
            <a:ext cx="2292680" cy="1592242"/>
          </a:xfrm>
          <a:prstGeom prst="rect">
            <a:avLst/>
          </a:prstGeom>
        </p:spPr>
        <p:txBody>
          <a:bodyPr vert="horz" lIns="91440" tIns="45720" rIns="91440" bIns="45720" rtlCol="0">
            <a:normAutofit/>
          </a:bodyPr>
          <a:lstStyle/>
          <a:p>
            <a:pPr lvl="0"/>
            <a:r>
              <a:rPr lang="ru-RU" dirty="0" smtClean="0"/>
              <a:t>Образец текста</a:t>
            </a:r>
          </a:p>
        </p:txBody>
      </p:sp>
    </p:spTree>
    <p:extLst>
      <p:ext uri="{BB962C8B-B14F-4D97-AF65-F5344CB8AC3E}">
        <p14:creationId xmlns:p14="http://schemas.microsoft.com/office/powerpoint/2010/main" val="1562015931"/>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rgbClr val="E8685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1800" b="0" i="0" kern="1200">
          <a:solidFill>
            <a:schemeClr val="tx1"/>
          </a:solidFill>
          <a:latin typeface="Calibri Light" charset="0"/>
          <a:ea typeface="Calibri Light" charset="0"/>
          <a:cs typeface="Calibri Light"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hyperlink" Target="mailto:fps@cbr.r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hyperlink" Target="http://dkbm-web.autoins.ru/dkbm-web-1.0/bsost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fps@cbr.r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617517" y="1079405"/>
            <a:ext cx="3920211" cy="1640045"/>
          </a:xfrm>
          <a:prstGeom prst="rect">
            <a:avLst/>
          </a:prstGeom>
        </p:spPr>
        <p:txBody>
          <a:bodyPr lIns="91425" tIns="91425" rIns="91425" bIns="91425" anchor="b" anchorCtr="0">
            <a:noAutofit/>
          </a:bodyPr>
          <a:lstStyle/>
          <a:p>
            <a:pPr>
              <a:lnSpc>
                <a:spcPct val="115000"/>
              </a:lnSpc>
              <a:spcBef>
                <a:spcPts val="0"/>
              </a:spcBef>
              <a:spcAft>
                <a:spcPts val="300"/>
              </a:spcAft>
              <a:buClr>
                <a:schemeClr val="dk1"/>
              </a:buClr>
              <a:buSzPct val="42307"/>
            </a:pPr>
            <a:r>
              <a:rPr lang="ru-RU" sz="3800" kern="1100" spc="190" dirty="0"/>
              <a:t>ЗАЧЕМ НУЖНА СТРАХОВКА</a:t>
            </a:r>
            <a:endParaRPr lang="ru" sz="3800" kern="1100" spc="190" dirty="0"/>
          </a:p>
        </p:txBody>
      </p:sp>
      <p:sp>
        <p:nvSpPr>
          <p:cNvPr id="7" name="Прямоугольник 6"/>
          <p:cNvSpPr/>
          <p:nvPr/>
        </p:nvSpPr>
        <p:spPr>
          <a:xfrm>
            <a:off x="617518" y="3015993"/>
            <a:ext cx="3093245" cy="830997"/>
          </a:xfrm>
          <a:prstGeom prst="rect">
            <a:avLst/>
          </a:prstGeom>
        </p:spPr>
        <p:txBody>
          <a:bodyPr wrap="square">
            <a:spAutoFit/>
          </a:bodyPr>
          <a:lstStyle/>
          <a:p>
            <a:r>
              <a:rPr lang="ru-RU" sz="2400" dirty="0">
                <a:latin typeface="+mn-lt"/>
              </a:rPr>
              <a:t>Защищаем жизнь, здоровье, дом и дачу</a:t>
            </a:r>
            <a:endParaRPr lang="ru-RU" sz="2400" b="1" dirty="0">
              <a:effectLst/>
              <a:latin typeface="+mn-lt"/>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000" y="0"/>
            <a:ext cx="4154699" cy="51435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2" y="2021196"/>
            <a:ext cx="5110618" cy="2719769"/>
          </a:xfrm>
        </p:spPr>
        <p:txBody>
          <a:bodyPr>
            <a:normAutofit/>
          </a:bodyPr>
          <a:lstStyle/>
          <a:p>
            <a:pPr fontAlgn="base">
              <a:buClr>
                <a:schemeClr val="dk1"/>
              </a:buClr>
              <a:buSzPct val="100000"/>
            </a:pPr>
            <a:r>
              <a:rPr lang="ru-RU" dirty="0"/>
              <a:t>Страховка не обезопасит вас от несчастных случаев, </a:t>
            </a:r>
            <a:r>
              <a:rPr lang="ru-RU" dirty="0" smtClean="0"/>
              <a:t>но </a:t>
            </a:r>
            <a:r>
              <a:rPr lang="ru-RU" dirty="0"/>
              <a:t>поможет покрыть убытки</a:t>
            </a:r>
          </a:p>
          <a:p>
            <a:pPr fontAlgn="base">
              <a:buClr>
                <a:schemeClr val="dk1"/>
              </a:buClr>
              <a:buSzPct val="100000"/>
            </a:pPr>
            <a:r>
              <a:rPr lang="ru-RU" dirty="0"/>
              <a:t>Будьте внимательны при выборе страховой компании</a:t>
            </a:r>
          </a:p>
          <a:p>
            <a:pPr fontAlgn="base">
              <a:buClr>
                <a:schemeClr val="dk1"/>
              </a:buClr>
              <a:buSzPct val="100000"/>
            </a:pPr>
            <a:r>
              <a:rPr lang="ru-RU" dirty="0"/>
              <a:t>В течение </a:t>
            </a:r>
            <a:r>
              <a:rPr lang="ru-RU" dirty="0" smtClean="0"/>
              <a:t>14 календарных </a:t>
            </a:r>
            <a:r>
              <a:rPr lang="ru-RU" dirty="0"/>
              <a:t>дней после покупки страховой полис можно вернуть</a:t>
            </a:r>
          </a:p>
          <a:p>
            <a:pPr marL="110490" lvl="0" indent="0">
              <a:lnSpc>
                <a:spcPct val="115000"/>
              </a:lnSpc>
              <a:buSzPct val="100000"/>
              <a:buNone/>
            </a:pPr>
            <a:endParaRPr lang="ru-RU" sz="1400" dirty="0" smtClean="0">
              <a:latin typeface="Raleway" charset="0"/>
              <a:ea typeface="Raleway" charset="0"/>
              <a:cs typeface="Raleway" charset="0"/>
            </a:endParaRPr>
          </a:p>
          <a:p>
            <a:pPr marL="110490" lvl="0" indent="0">
              <a:lnSpc>
                <a:spcPct val="115000"/>
              </a:lnSpc>
              <a:buSzPct val="100000"/>
              <a:buNone/>
            </a:pPr>
            <a:endParaRPr lang="ru-RU" dirty="0">
              <a:solidFill>
                <a:schemeClr val="bg2">
                  <a:lumMod val="75000"/>
                </a:schemeClr>
              </a:solidFill>
              <a:latin typeface="Raleway" charset="0"/>
              <a:ea typeface="Raleway" charset="0"/>
              <a:cs typeface="Raleway" charset="0"/>
            </a:endParaRPr>
          </a:p>
          <a:p>
            <a:pPr marL="0" indent="0">
              <a:buNone/>
            </a:pPr>
            <a:endParaRPr lang="ru-RU" dirty="0"/>
          </a:p>
        </p:txBody>
      </p:sp>
      <p:sp>
        <p:nvSpPr>
          <p:cNvPr id="2" name="Title 1"/>
          <p:cNvSpPr>
            <a:spLocks noGrp="1"/>
          </p:cNvSpPr>
          <p:nvPr>
            <p:ph type="title"/>
          </p:nvPr>
        </p:nvSpPr>
        <p:spPr/>
        <p:txBody>
          <a:bodyPr>
            <a:normAutofit fontScale="90000"/>
          </a:bodyPr>
          <a:lstStyle/>
          <a:p>
            <a:pPr lvl="0">
              <a:lnSpc>
                <a:spcPct val="115000"/>
              </a:lnSpc>
              <a:spcBef>
                <a:spcPts val="0"/>
              </a:spcBef>
              <a:spcAft>
                <a:spcPts val="1600"/>
              </a:spcAft>
            </a:pPr>
            <a:r>
              <a:rPr lang="bg-BG" sz="2400" dirty="0"/>
              <a:t/>
            </a:r>
            <a:br>
              <a:rPr lang="bg-BG" sz="2400" dirty="0"/>
            </a:br>
            <a:r>
              <a:rPr lang="bg-BG" sz="4800" b="1" dirty="0">
                <a:solidFill>
                  <a:srgbClr val="FCC450"/>
                </a:solidFill>
                <a:latin typeface="Raleway SemiBold" charset="0"/>
                <a:ea typeface="Raleway SemiBold" charset="0"/>
                <a:cs typeface="Raleway SemiBold" charset="0"/>
              </a:rPr>
              <a:t/>
            </a:r>
            <a:br>
              <a:rPr lang="bg-BG" sz="4800" b="1" dirty="0">
                <a:solidFill>
                  <a:srgbClr val="FCC450"/>
                </a:solidFill>
                <a:latin typeface="Raleway SemiBold" charset="0"/>
                <a:ea typeface="Raleway SemiBold" charset="0"/>
                <a:cs typeface="Raleway SemiBold" charset="0"/>
              </a:rPr>
            </a:br>
            <a:endParaRPr lang="en-US" dirty="0"/>
          </a:p>
        </p:txBody>
      </p:sp>
      <p:sp>
        <p:nvSpPr>
          <p:cNvPr id="4" name="Номер слайда 3"/>
          <p:cNvSpPr>
            <a:spLocks noGrp="1"/>
          </p:cNvSpPr>
          <p:nvPr>
            <p:ph type="sldNum" sz="quarter" idx="12"/>
          </p:nvPr>
        </p:nvSpPr>
        <p:spPr/>
        <p:txBody>
          <a:bodyPr/>
          <a:lstStyle/>
          <a:p>
            <a:fld id="{9FE97546-8787-B343-92AD-F331FD1CFF0A}" type="slidenum">
              <a:rPr lang="ru-RU" smtClean="0"/>
              <a:pPr/>
              <a:t>10</a:t>
            </a:fld>
            <a:endParaRPr lang="ru-RU" dirty="0"/>
          </a:p>
        </p:txBody>
      </p:sp>
      <p:sp>
        <p:nvSpPr>
          <p:cNvPr id="5" name="Прямоугольник 4"/>
          <p:cNvSpPr/>
          <p:nvPr/>
        </p:nvSpPr>
        <p:spPr>
          <a:xfrm>
            <a:off x="719139" y="898874"/>
            <a:ext cx="3852862" cy="692049"/>
          </a:xfrm>
          <a:prstGeom prst="rect">
            <a:avLst/>
          </a:prstGeom>
        </p:spPr>
        <p:txBody>
          <a:bodyPr wrap="square">
            <a:spAutoFit/>
          </a:bodyPr>
          <a:lstStyle/>
          <a:p>
            <a:pPr>
              <a:lnSpc>
                <a:spcPct val="115000"/>
              </a:lnSpc>
              <a:spcBef>
                <a:spcPct val="0"/>
              </a:spcBef>
              <a:buClr>
                <a:srgbClr val="000000"/>
              </a:buClr>
              <a:buSzPct val="61111"/>
            </a:pPr>
            <a:r>
              <a:rPr lang="bg-BG" sz="3600" kern="1200" dirty="0" smtClean="0">
                <a:solidFill>
                  <a:srgbClr val="E86859"/>
                </a:solidFill>
                <a:latin typeface="+mn-lt"/>
                <a:ea typeface="+mj-ea"/>
                <a:cs typeface="+mj-cs"/>
              </a:rPr>
              <a:t>ПОДВЕДЕМ</a:t>
            </a:r>
            <a:r>
              <a:rPr lang="bg-BG" kern="1200" dirty="0" smtClean="0">
                <a:solidFill>
                  <a:srgbClr val="E86859"/>
                </a:solidFill>
              </a:rPr>
              <a:t>  </a:t>
            </a:r>
            <a:r>
              <a:rPr lang="bg-BG" sz="3600" kern="1200" dirty="0" smtClean="0">
                <a:solidFill>
                  <a:srgbClr val="E86859"/>
                </a:solidFill>
                <a:latin typeface="+mn-lt"/>
                <a:ea typeface="+mj-ea"/>
                <a:cs typeface="+mj-cs"/>
              </a:rPr>
              <a:t>ИТОГИ</a:t>
            </a:r>
            <a:endParaRPr lang="ru-RU" sz="3600" kern="1200" dirty="0">
              <a:solidFill>
                <a:srgbClr val="E86859"/>
              </a:solidFill>
              <a:latin typeface="+mn-lt"/>
              <a:ea typeface="+mj-ea"/>
              <a:cs typeface="+mj-cs"/>
            </a:endParaRPr>
          </a:p>
        </p:txBody>
      </p:sp>
      <p:pic>
        <p:nvPicPr>
          <p:cNvPr id="9" name="Рисунок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7547" y="1419225"/>
            <a:ext cx="2619558" cy="2868128"/>
          </a:xfrm>
          <a:prstGeom prst="rect">
            <a:avLst/>
          </a:prstGeom>
        </p:spPr>
      </p:pic>
    </p:spTree>
    <p:extLst>
      <p:ext uri="{BB962C8B-B14F-4D97-AF65-F5344CB8AC3E}">
        <p14:creationId xmlns:p14="http://schemas.microsoft.com/office/powerpoint/2010/main" val="19060841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5" name="Прямоугольник 4"/>
          <p:cNvSpPr/>
          <p:nvPr/>
        </p:nvSpPr>
        <p:spPr>
          <a:xfrm>
            <a:off x="0" y="3004456"/>
            <a:ext cx="9144000" cy="2139043"/>
          </a:xfrm>
          <a:prstGeom prst="rect">
            <a:avLst/>
          </a:prstGeom>
          <a:solidFill>
            <a:srgbClr val="FC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extBox 1"/>
          <p:cNvSpPr txBox="1"/>
          <p:nvPr/>
        </p:nvSpPr>
        <p:spPr>
          <a:xfrm>
            <a:off x="719138" y="3267746"/>
            <a:ext cx="3663537" cy="1354217"/>
          </a:xfrm>
          <a:prstGeom prst="rect">
            <a:avLst/>
          </a:prstGeom>
          <a:noFill/>
        </p:spPr>
        <p:txBody>
          <a:bodyPr wrap="square" rtlCol="0">
            <a:spAutoFit/>
          </a:bodyPr>
          <a:lstStyle/>
          <a:p>
            <a:r>
              <a:rPr lang="ru-RU" sz="1800" dirty="0" smtClean="0">
                <a:solidFill>
                  <a:schemeClr val="tx1"/>
                </a:solidFill>
                <a:latin typeface="Calibri Light" charset="0"/>
                <a:ea typeface="Calibri Light" charset="0"/>
                <a:cs typeface="Calibri Light" charset="0"/>
              </a:rPr>
              <a:t>Контактный </a:t>
            </a:r>
            <a:r>
              <a:rPr lang="ru-RU" sz="1800" dirty="0">
                <a:solidFill>
                  <a:schemeClr val="tx1"/>
                </a:solidFill>
                <a:latin typeface="Calibri Light" charset="0"/>
                <a:ea typeface="Calibri Light" charset="0"/>
                <a:cs typeface="Calibri Light" charset="0"/>
              </a:rPr>
              <a:t>центр Банка России</a:t>
            </a:r>
          </a:p>
          <a:p>
            <a:r>
              <a:rPr lang="ru-RU" sz="2800" dirty="0" smtClean="0">
                <a:solidFill>
                  <a:schemeClr val="tx1"/>
                </a:solidFill>
                <a:latin typeface="Calibri" charset="0"/>
                <a:ea typeface="Calibri" charset="0"/>
                <a:cs typeface="Calibri" charset="0"/>
              </a:rPr>
              <a:t>8-800-</a:t>
            </a:r>
            <a:r>
              <a:rPr lang="en-US" sz="2800" dirty="0" smtClean="0">
                <a:solidFill>
                  <a:schemeClr val="tx1"/>
                </a:solidFill>
                <a:latin typeface="Calibri" charset="0"/>
                <a:ea typeface="Calibri" charset="0"/>
                <a:cs typeface="Calibri" charset="0"/>
              </a:rPr>
              <a:t>30</a:t>
            </a:r>
            <a:r>
              <a:rPr lang="ru-RU" sz="2800" dirty="0" smtClean="0">
                <a:solidFill>
                  <a:schemeClr val="tx1"/>
                </a:solidFill>
                <a:latin typeface="Calibri" charset="0"/>
                <a:ea typeface="Calibri" charset="0"/>
                <a:cs typeface="Calibri" charset="0"/>
              </a:rPr>
              <a:t>0-</a:t>
            </a:r>
            <a:r>
              <a:rPr lang="en-US" sz="2800" dirty="0" smtClean="0">
                <a:solidFill>
                  <a:schemeClr val="tx1"/>
                </a:solidFill>
                <a:latin typeface="Calibri" charset="0"/>
                <a:ea typeface="Calibri" charset="0"/>
                <a:cs typeface="Calibri" charset="0"/>
              </a:rPr>
              <a:t>3</a:t>
            </a:r>
            <a:r>
              <a:rPr lang="ru-RU" sz="2800" dirty="0" smtClean="0">
                <a:solidFill>
                  <a:schemeClr val="tx1"/>
                </a:solidFill>
                <a:latin typeface="Calibri" charset="0"/>
                <a:ea typeface="Calibri" charset="0"/>
                <a:cs typeface="Calibri" charset="0"/>
              </a:rPr>
              <a:t>0-</a:t>
            </a:r>
            <a:r>
              <a:rPr lang="en-US" sz="2800" dirty="0" smtClean="0">
                <a:solidFill>
                  <a:schemeClr val="tx1"/>
                </a:solidFill>
                <a:latin typeface="Calibri" charset="0"/>
                <a:ea typeface="Calibri" charset="0"/>
                <a:cs typeface="Calibri" charset="0"/>
              </a:rPr>
              <a:t>00</a:t>
            </a:r>
            <a:endParaRPr lang="ru-RU" sz="2800" dirty="0">
              <a:solidFill>
                <a:schemeClr val="tx1"/>
              </a:solidFill>
              <a:latin typeface="Calibri" charset="0"/>
              <a:ea typeface="Calibri" charset="0"/>
              <a:cs typeface="Calibri" charset="0"/>
            </a:endParaRPr>
          </a:p>
          <a:p>
            <a:r>
              <a:rPr lang="ru-RU" sz="1800" dirty="0">
                <a:solidFill>
                  <a:schemeClr val="tx1"/>
                </a:solidFill>
                <a:latin typeface="Calibri Light" charset="0"/>
                <a:ea typeface="Calibri Light" charset="0"/>
                <a:cs typeface="Calibri Light" charset="0"/>
              </a:rPr>
              <a:t>(для бесплатных </a:t>
            </a:r>
            <a:r>
              <a:rPr lang="ru-RU" sz="1800" dirty="0" smtClean="0">
                <a:solidFill>
                  <a:schemeClr val="tx1"/>
                </a:solidFill>
                <a:latin typeface="Calibri Light" charset="0"/>
                <a:ea typeface="Calibri Light" charset="0"/>
                <a:cs typeface="Calibri Light" charset="0"/>
              </a:rPr>
              <a:t>звонков</a:t>
            </a:r>
            <a:r>
              <a:rPr lang="en-US" sz="1800" dirty="0" smtClean="0">
                <a:solidFill>
                  <a:schemeClr val="tx1"/>
                </a:solidFill>
                <a:latin typeface="Calibri Light" charset="0"/>
                <a:ea typeface="Calibri Light" charset="0"/>
                <a:cs typeface="Calibri Light" charset="0"/>
              </a:rPr>
              <a:t/>
            </a:r>
            <a:br>
              <a:rPr lang="en-US" sz="1800" dirty="0" smtClean="0">
                <a:solidFill>
                  <a:schemeClr val="tx1"/>
                </a:solidFill>
                <a:latin typeface="Calibri Light" charset="0"/>
                <a:ea typeface="Calibri Light" charset="0"/>
                <a:cs typeface="Calibri Light" charset="0"/>
              </a:rPr>
            </a:br>
            <a:r>
              <a:rPr lang="ru-RU" sz="1800" dirty="0" smtClean="0">
                <a:solidFill>
                  <a:schemeClr val="tx1"/>
                </a:solidFill>
                <a:latin typeface="Calibri Light" charset="0"/>
                <a:ea typeface="Calibri Light" charset="0"/>
                <a:cs typeface="Calibri Light" charset="0"/>
              </a:rPr>
              <a:t>из </a:t>
            </a:r>
            <a:r>
              <a:rPr lang="ru-RU" sz="1800" dirty="0">
                <a:solidFill>
                  <a:schemeClr val="tx1"/>
                </a:solidFill>
                <a:latin typeface="Calibri Light" charset="0"/>
                <a:ea typeface="Calibri Light" charset="0"/>
                <a:cs typeface="Calibri Light" charset="0"/>
              </a:rPr>
              <a:t>регионов России</a:t>
            </a:r>
            <a:r>
              <a:rPr lang="ru-RU" sz="1800" dirty="0" smtClean="0">
                <a:solidFill>
                  <a:schemeClr val="tx1"/>
                </a:solidFill>
                <a:latin typeface="Calibri Light" charset="0"/>
                <a:ea typeface="Calibri Light" charset="0"/>
                <a:cs typeface="Calibri Light" charset="0"/>
              </a:rPr>
              <a:t>)</a:t>
            </a:r>
            <a:endParaRPr lang="ru-RU" dirty="0">
              <a:latin typeface="Calibri Light" charset="0"/>
              <a:ea typeface="Calibri Light" charset="0"/>
              <a:cs typeface="Calibri Light" charset="0"/>
            </a:endParaRPr>
          </a:p>
        </p:txBody>
      </p:sp>
      <p:sp>
        <p:nvSpPr>
          <p:cNvPr id="9" name="TextBox 8"/>
          <p:cNvSpPr txBox="1"/>
          <p:nvPr/>
        </p:nvSpPr>
        <p:spPr>
          <a:xfrm>
            <a:off x="5118264" y="3272593"/>
            <a:ext cx="3663537" cy="646331"/>
          </a:xfrm>
          <a:prstGeom prst="rect">
            <a:avLst/>
          </a:prstGeom>
          <a:noFill/>
        </p:spPr>
        <p:txBody>
          <a:bodyPr wrap="square" rtlCol="0">
            <a:spAutoFit/>
          </a:bodyPr>
          <a:lstStyle/>
          <a:p>
            <a:r>
              <a:rPr lang="ru-RU" sz="1800" dirty="0">
                <a:solidFill>
                  <a:schemeClr val="tx1"/>
                </a:solidFill>
                <a:latin typeface="Calibri Light" charset="0"/>
                <a:ea typeface="Calibri Light" charset="0"/>
                <a:cs typeface="Calibri Light" charset="0"/>
              </a:rPr>
              <a:t>Интернет-приемная Банка России</a:t>
            </a:r>
          </a:p>
          <a:p>
            <a:r>
              <a:rPr lang="ru-RU" sz="1800" dirty="0" err="1" smtClean="0">
                <a:solidFill>
                  <a:schemeClr val="tx1"/>
                </a:solidFill>
                <a:latin typeface="Calibri Light" charset="0"/>
                <a:ea typeface="Calibri Light" charset="0"/>
                <a:cs typeface="Calibri Light" charset="0"/>
              </a:rPr>
              <a:t>cbr.ru</a:t>
            </a:r>
            <a:r>
              <a:rPr lang="ru-RU" sz="1800" dirty="0" smtClean="0">
                <a:solidFill>
                  <a:schemeClr val="tx1"/>
                </a:solidFill>
                <a:latin typeface="Calibri Light" charset="0"/>
                <a:ea typeface="Calibri Light" charset="0"/>
                <a:cs typeface="Calibri Light" charset="0"/>
              </a:rPr>
              <a:t>/</a:t>
            </a:r>
            <a:r>
              <a:rPr lang="ru-RU" sz="1800" dirty="0" err="1" smtClean="0">
                <a:solidFill>
                  <a:schemeClr val="tx1"/>
                </a:solidFill>
                <a:latin typeface="Calibri Light" charset="0"/>
                <a:ea typeface="Calibri Light" charset="0"/>
                <a:cs typeface="Calibri Light" charset="0"/>
              </a:rPr>
              <a:t>reception</a:t>
            </a:r>
            <a:endParaRPr lang="en-US" sz="1800" dirty="0" smtClean="0">
              <a:solidFill>
                <a:schemeClr val="tx1"/>
              </a:solidFill>
              <a:latin typeface="Calibri Light" charset="0"/>
              <a:ea typeface="Calibri Light" charset="0"/>
              <a:cs typeface="Calibri Light" charset="0"/>
            </a:endParaRPr>
          </a:p>
        </p:txBody>
      </p:sp>
      <p:sp>
        <p:nvSpPr>
          <p:cNvPr id="3" name="Прямоугольник 2"/>
          <p:cNvSpPr/>
          <p:nvPr/>
        </p:nvSpPr>
        <p:spPr>
          <a:xfrm>
            <a:off x="5118264" y="4124433"/>
            <a:ext cx="2401004" cy="523220"/>
          </a:xfrm>
          <a:prstGeom prst="rect">
            <a:avLst/>
          </a:prstGeom>
        </p:spPr>
        <p:txBody>
          <a:bodyPr wrap="square">
            <a:spAutoFit/>
          </a:bodyPr>
          <a:lstStyle/>
          <a:p>
            <a:pPr lvl="0"/>
            <a:r>
              <a:rPr lang="en-US" sz="2800" dirty="0" err="1">
                <a:solidFill>
                  <a:schemeClr val="tx1"/>
                </a:solidFill>
                <a:latin typeface="Calibri" charset="0"/>
                <a:ea typeface="Calibri" charset="0"/>
                <a:cs typeface="Calibri" charset="0"/>
              </a:rPr>
              <a:t>fincult.info</a:t>
            </a:r>
            <a:endParaRPr lang="ru-RU" sz="2800" dirty="0">
              <a:solidFill>
                <a:schemeClr val="tx1"/>
              </a:solidFill>
              <a:latin typeface="Calibri" charset="0"/>
              <a:ea typeface="Calibri" charset="0"/>
              <a:cs typeface="Calibri" charset="0"/>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11</a:t>
            </a:fld>
            <a:endParaRPr lang="ru-RU"/>
          </a:p>
        </p:txBody>
      </p:sp>
    </p:spTree>
    <p:extLst>
      <p:ext uri="{BB962C8B-B14F-4D97-AF65-F5344CB8AC3E}">
        <p14:creationId xmlns:p14="http://schemas.microsoft.com/office/powerpoint/2010/main" val="8659391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729772" y="435934"/>
            <a:ext cx="4448285" cy="1190847"/>
          </a:xfrm>
          <a:prstGeom prst="rect">
            <a:avLst/>
          </a:prstGeom>
        </p:spPr>
        <p:txBody>
          <a:bodyPr lIns="91425" tIns="91425" rIns="91425" bIns="91425" anchor="b" anchorCtr="0">
            <a:noAutofit/>
          </a:bodyPr>
          <a:lstStyle/>
          <a:p>
            <a:pPr algn="just">
              <a:lnSpc>
                <a:spcPct val="115000"/>
              </a:lnSpc>
              <a:buClr>
                <a:srgbClr val="000000"/>
              </a:buClr>
              <a:buSzPct val="61111"/>
            </a:pPr>
            <a:r>
              <a:rPr lang="ru-RU" sz="3600" dirty="0" smtClean="0"/>
              <a:t>СТРАХОВКА ПОКРОЕТ УБЫТКИ</a:t>
            </a:r>
            <a:endParaRPr lang="ru" sz="3600" dirty="0"/>
          </a:p>
        </p:txBody>
      </p:sp>
      <p:sp>
        <p:nvSpPr>
          <p:cNvPr id="2" name="Прямоугольник 1"/>
          <p:cNvSpPr/>
          <p:nvPr/>
        </p:nvSpPr>
        <p:spPr>
          <a:xfrm>
            <a:off x="729771" y="1995488"/>
            <a:ext cx="3923142" cy="923330"/>
          </a:xfrm>
          <a:prstGeom prst="rect">
            <a:avLst/>
          </a:prstGeom>
        </p:spPr>
        <p:txBody>
          <a:bodyPr wrap="square">
            <a:spAutoFit/>
          </a:bodyPr>
          <a:lstStyle/>
          <a:p>
            <a:r>
              <a:rPr lang="ru-RU" sz="1800" dirty="0" smtClean="0">
                <a:latin typeface="+mn-lt"/>
              </a:rPr>
              <a:t>Хоть и не </a:t>
            </a:r>
            <a:r>
              <a:rPr lang="ru-RU" sz="1800" smtClean="0">
                <a:latin typeface="+mn-lt"/>
              </a:rPr>
              <a:t>обезопасит от </a:t>
            </a:r>
            <a:r>
              <a:rPr lang="ru-RU" sz="1800" dirty="0">
                <a:latin typeface="+mn-lt"/>
              </a:rPr>
              <a:t>несчастных случаев, стихийных </a:t>
            </a:r>
            <a:r>
              <a:rPr lang="ru-RU" sz="1800" dirty="0" smtClean="0">
                <a:latin typeface="+mn-lt"/>
              </a:rPr>
              <a:t>бедствий</a:t>
            </a:r>
            <a:r>
              <a:rPr lang="ru-RU" sz="1800" dirty="0">
                <a:latin typeface="+mn-lt"/>
              </a:rPr>
              <a:t> </a:t>
            </a:r>
            <a:r>
              <a:rPr lang="ru-RU" sz="1800" dirty="0" smtClean="0">
                <a:latin typeface="+mn-lt"/>
              </a:rPr>
              <a:t/>
            </a:r>
            <a:br>
              <a:rPr lang="ru-RU" sz="1800" dirty="0" smtClean="0">
                <a:latin typeface="+mn-lt"/>
              </a:rPr>
            </a:br>
            <a:r>
              <a:rPr lang="ru-RU" sz="1800" dirty="0" smtClean="0">
                <a:latin typeface="+mn-lt"/>
              </a:rPr>
              <a:t>и </a:t>
            </a:r>
            <a:r>
              <a:rPr lang="ru-RU" sz="1800" dirty="0">
                <a:latin typeface="+mn-lt"/>
              </a:rPr>
              <a:t>прочих неприятных вещей </a:t>
            </a:r>
            <a:r>
              <a:rPr lang="ru-RU" sz="1800" dirty="0" smtClean="0">
                <a:latin typeface="+mn-lt"/>
              </a:rPr>
              <a:t> </a:t>
            </a:r>
            <a:endParaRPr lang="ru-RU" sz="1800" dirty="0">
              <a:latin typeface="+mn-lt"/>
            </a:endParaRPr>
          </a:p>
        </p:txBody>
      </p:sp>
      <p:sp>
        <p:nvSpPr>
          <p:cNvPr id="5" name="Номер слайда 4"/>
          <p:cNvSpPr>
            <a:spLocks noGrp="1"/>
          </p:cNvSpPr>
          <p:nvPr>
            <p:ph type="sldNum" sz="quarter" idx="12"/>
          </p:nvPr>
        </p:nvSpPr>
        <p:spPr/>
        <p:txBody>
          <a:bodyPr/>
          <a:lstStyle/>
          <a:p>
            <a:fld id="{9FE97546-8787-B343-92AD-F331FD1CFF0A}" type="slidenum">
              <a:rPr lang="ru-RU" smtClean="0"/>
              <a:pPr/>
              <a:t>2</a:t>
            </a:fld>
            <a:endParaRPr lang="ru-RU"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2913" y="0"/>
            <a:ext cx="3654592" cy="51435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2" y="2020887"/>
            <a:ext cx="3965306" cy="2778394"/>
          </a:xfrm>
        </p:spPr>
        <p:txBody>
          <a:bodyPr>
            <a:normAutofit/>
          </a:bodyPr>
          <a:lstStyle/>
          <a:p>
            <a:r>
              <a:rPr lang="ru-RU" dirty="0" smtClean="0"/>
              <a:t>Каско </a:t>
            </a:r>
            <a:r>
              <a:rPr lang="ru-RU" dirty="0"/>
              <a:t>покроет расходы на </a:t>
            </a:r>
            <a:r>
              <a:rPr lang="ru-RU" dirty="0" smtClean="0"/>
              <a:t>починку автомобиля</a:t>
            </a:r>
            <a:endParaRPr lang="ru-RU" dirty="0"/>
          </a:p>
          <a:p>
            <a:r>
              <a:rPr lang="ru-RU" dirty="0" smtClean="0"/>
              <a:t>По </a:t>
            </a:r>
            <a:r>
              <a:rPr lang="ru-RU" dirty="0"/>
              <a:t>туристической страховке вас бесплатно вылечат в путешествии</a:t>
            </a:r>
          </a:p>
          <a:p>
            <a:r>
              <a:rPr lang="ru-RU" dirty="0" smtClean="0"/>
              <a:t>Страховая </a:t>
            </a:r>
            <a:r>
              <a:rPr lang="ru-RU" dirty="0"/>
              <a:t>компания оплатит ремонт квартиры после потопа</a:t>
            </a:r>
          </a:p>
        </p:txBody>
      </p:sp>
      <p:sp>
        <p:nvSpPr>
          <p:cNvPr id="78" name="Shape 78"/>
          <p:cNvSpPr txBox="1">
            <a:spLocks noGrp="1"/>
          </p:cNvSpPr>
          <p:nvPr>
            <p:ph type="title"/>
          </p:nvPr>
        </p:nvSpPr>
        <p:spPr>
          <a:xfrm>
            <a:off x="719139" y="459803"/>
            <a:ext cx="6362145" cy="1202742"/>
          </a:xfrm>
          <a:prstGeom prst="rect">
            <a:avLst/>
          </a:prstGeom>
        </p:spPr>
        <p:txBody>
          <a:bodyPr lIns="91425" tIns="91425" rIns="91425" bIns="91425" anchor="b" anchorCtr="0">
            <a:noAutofit/>
          </a:bodyPr>
          <a:lstStyle/>
          <a:p>
            <a:pPr lvl="0">
              <a:lnSpc>
                <a:spcPct val="115000"/>
              </a:lnSpc>
              <a:buClr>
                <a:srgbClr val="000000"/>
              </a:buClr>
              <a:buSzPct val="61111"/>
            </a:pPr>
            <a:r>
              <a:rPr lang="ru-RU" sz="3600" dirty="0" smtClean="0"/>
              <a:t>КАКИЕ ПРОБЛЕМЫ РЕШИТ СТРАХОВКА?</a:t>
            </a:r>
            <a:endParaRPr lang="ru-RU" sz="3600" dirty="0"/>
          </a:p>
        </p:txBody>
      </p:sp>
      <p:sp>
        <p:nvSpPr>
          <p:cNvPr id="4" name="Номер слайда 3"/>
          <p:cNvSpPr>
            <a:spLocks noGrp="1"/>
          </p:cNvSpPr>
          <p:nvPr>
            <p:ph type="sldNum" sz="quarter" idx="12"/>
          </p:nvPr>
        </p:nvSpPr>
        <p:spPr/>
        <p:txBody>
          <a:bodyPr/>
          <a:lstStyle/>
          <a:p>
            <a:fld id="{9FE97546-8787-B343-92AD-F331FD1CFF0A}" type="slidenum">
              <a:rPr lang="ru-RU" smtClean="0"/>
              <a:pPr/>
              <a:t>3</a:t>
            </a:fld>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8689" y="808038"/>
            <a:ext cx="4262521" cy="458438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3" name="Прямоугольник 2"/>
          <p:cNvSpPr/>
          <p:nvPr/>
        </p:nvSpPr>
        <p:spPr>
          <a:xfrm>
            <a:off x="6262355" y="3246355"/>
            <a:ext cx="2446421" cy="1366528"/>
          </a:xfrm>
          <a:prstGeom prst="rect">
            <a:avLst/>
          </a:prstGeom>
        </p:spPr>
        <p:txBody>
          <a:bodyPr wrap="square">
            <a:spAutoFit/>
          </a:bodyPr>
          <a:lstStyle/>
          <a:p>
            <a:pPr marL="158750">
              <a:lnSpc>
                <a:spcPct val="115000"/>
              </a:lnSpc>
              <a:buSzPct val="100000"/>
            </a:pPr>
            <a:r>
              <a:rPr lang="ru-RU" sz="1800" smtClean="0">
                <a:latin typeface="Calibri Light" charset="0"/>
                <a:ea typeface="Calibri Light" charset="0"/>
                <a:cs typeface="Calibri Light" charset="0"/>
              </a:rPr>
              <a:t>СТРАХОВАНИЕ АВТОГРАЖДАНСКОЙ ОТВЕТСТВЕННОСТИ (ОСАГО)</a:t>
            </a:r>
            <a:endParaRPr lang="ru-RU" sz="1800" dirty="0">
              <a:latin typeface="Calibri Light" charset="0"/>
              <a:ea typeface="Calibri Light" charset="0"/>
              <a:cs typeface="Calibri Light" charset="0"/>
            </a:endParaRPr>
          </a:p>
        </p:txBody>
      </p:sp>
      <p:sp>
        <p:nvSpPr>
          <p:cNvPr id="9" name="Прямоугольник 8"/>
          <p:cNvSpPr/>
          <p:nvPr/>
        </p:nvSpPr>
        <p:spPr>
          <a:xfrm>
            <a:off x="1908942" y="1705799"/>
            <a:ext cx="2087857" cy="708912"/>
          </a:xfrm>
          <a:prstGeom prst="rect">
            <a:avLst/>
          </a:prstGeom>
        </p:spPr>
        <p:txBody>
          <a:bodyPr wrap="square">
            <a:spAutoFit/>
          </a:bodyPr>
          <a:lstStyle/>
          <a:p>
            <a:pPr marL="158750">
              <a:lnSpc>
                <a:spcPct val="115000"/>
              </a:lnSpc>
              <a:buSzPct val="100000"/>
            </a:pPr>
            <a:r>
              <a:rPr lang="ru-RU" sz="1800" dirty="0" smtClean="0">
                <a:latin typeface="Calibri Light" charset="0"/>
                <a:ea typeface="Calibri Light" charset="0"/>
                <a:cs typeface="Calibri Light" charset="0"/>
              </a:rPr>
              <a:t>МЕДИЦИНСКОЕ (ОМС)</a:t>
            </a:r>
            <a:endParaRPr lang="ru" sz="1800" dirty="0">
              <a:latin typeface="Calibri Light" charset="0"/>
              <a:ea typeface="Calibri Light" charset="0"/>
              <a:cs typeface="Calibri Light" charset="0"/>
            </a:endParaRPr>
          </a:p>
        </p:txBody>
      </p:sp>
      <p:sp>
        <p:nvSpPr>
          <p:cNvPr id="10" name="Прямоугольник 9"/>
          <p:cNvSpPr/>
          <p:nvPr/>
        </p:nvSpPr>
        <p:spPr>
          <a:xfrm>
            <a:off x="1917291" y="3244929"/>
            <a:ext cx="2548383" cy="1047979"/>
          </a:xfrm>
          <a:prstGeom prst="rect">
            <a:avLst/>
          </a:prstGeom>
        </p:spPr>
        <p:txBody>
          <a:bodyPr wrap="square">
            <a:spAutoFit/>
          </a:bodyPr>
          <a:lstStyle/>
          <a:p>
            <a:pPr marL="158750" lvl="0">
              <a:lnSpc>
                <a:spcPct val="115000"/>
              </a:lnSpc>
              <a:buSzPct val="100000"/>
            </a:pPr>
            <a:r>
              <a:rPr lang="ru-RU" sz="1800" dirty="0" smtClean="0">
                <a:latin typeface="Calibri Light" charset="0"/>
                <a:ea typeface="Calibri Light" charset="0"/>
                <a:cs typeface="Calibri Light" charset="0"/>
              </a:rPr>
              <a:t>ПРОФЕССИОНАЛЬНОЕ СТРАХОВАНИЕ ОТВЕТСТВЕННОСТИ</a:t>
            </a:r>
            <a:endParaRPr lang="ru-RU" sz="1800" dirty="0">
              <a:latin typeface="Calibri Light" charset="0"/>
              <a:ea typeface="Calibri Light" charset="0"/>
              <a:cs typeface="Calibri Light" charset="0"/>
            </a:endParaRPr>
          </a:p>
        </p:txBody>
      </p:sp>
      <p:sp>
        <p:nvSpPr>
          <p:cNvPr id="108" name="Shape 108"/>
          <p:cNvSpPr txBox="1">
            <a:spLocks noGrp="1"/>
          </p:cNvSpPr>
          <p:nvPr>
            <p:ph type="title"/>
          </p:nvPr>
        </p:nvSpPr>
        <p:spPr>
          <a:xfrm>
            <a:off x="622207" y="68068"/>
            <a:ext cx="8070900" cy="985774"/>
          </a:xfrm>
          <a:prstGeom prst="rect">
            <a:avLst/>
          </a:prstGeom>
        </p:spPr>
        <p:txBody>
          <a:bodyPr lIns="91425" tIns="91425" rIns="91425" bIns="91425" anchor="b" anchorCtr="0">
            <a:noAutofit/>
          </a:bodyPr>
          <a:lstStyle/>
          <a:p>
            <a:pPr lvl="0" algn="ctr" rtl="0">
              <a:lnSpc>
                <a:spcPct val="115000"/>
              </a:lnSpc>
              <a:spcBef>
                <a:spcPts val="0"/>
              </a:spcBef>
              <a:buNone/>
            </a:pPr>
            <a:endParaRPr sz="1100" dirty="0"/>
          </a:p>
          <a:p>
            <a:pPr lvl="0" algn="ctr" rtl="0">
              <a:lnSpc>
                <a:spcPct val="115000"/>
              </a:lnSpc>
              <a:spcBef>
                <a:spcPts val="0"/>
              </a:spcBef>
              <a:buNone/>
            </a:pPr>
            <a:endParaRPr sz="1100" dirty="0"/>
          </a:p>
          <a:p>
            <a:pPr lvl="0" algn="ctr" rtl="0">
              <a:lnSpc>
                <a:spcPct val="115000"/>
              </a:lnSpc>
              <a:spcBef>
                <a:spcPts val="0"/>
              </a:spcBef>
              <a:buNone/>
            </a:pPr>
            <a:endParaRPr sz="1100" dirty="0"/>
          </a:p>
          <a:p>
            <a:pPr lvl="0" algn="ctr" rtl="0">
              <a:lnSpc>
                <a:spcPct val="115000"/>
              </a:lnSpc>
              <a:spcBef>
                <a:spcPts val="1800"/>
              </a:spcBef>
              <a:spcAft>
                <a:spcPts val="600"/>
              </a:spcAft>
              <a:buNone/>
            </a:pPr>
            <a:endParaRPr sz="1600" dirty="0"/>
          </a:p>
          <a:p>
            <a:pPr lvl="0" algn="ctr" rtl="0">
              <a:lnSpc>
                <a:spcPct val="115000"/>
              </a:lnSpc>
              <a:spcBef>
                <a:spcPts val="1800"/>
              </a:spcBef>
              <a:spcAft>
                <a:spcPts val="600"/>
              </a:spcAft>
              <a:buNone/>
            </a:pPr>
            <a:endParaRPr sz="1600" dirty="0"/>
          </a:p>
          <a:p>
            <a:pPr lvl="0" algn="ctr" rtl="0">
              <a:lnSpc>
                <a:spcPct val="115000"/>
              </a:lnSpc>
              <a:spcBef>
                <a:spcPts val="1800"/>
              </a:spcBef>
              <a:spcAft>
                <a:spcPts val="600"/>
              </a:spcAft>
              <a:buNone/>
            </a:pPr>
            <a:endParaRPr sz="1600" dirty="0"/>
          </a:p>
          <a:p>
            <a:pPr lvl="0" algn="ctr" rtl="0">
              <a:lnSpc>
                <a:spcPct val="115000"/>
              </a:lnSpc>
              <a:spcBef>
                <a:spcPts val="1800"/>
              </a:spcBef>
              <a:spcAft>
                <a:spcPts val="600"/>
              </a:spcAft>
              <a:buNone/>
            </a:pPr>
            <a:endParaRPr sz="1100" b="1" dirty="0"/>
          </a:p>
          <a:p>
            <a:pPr lvl="0" algn="ctr" rtl="0">
              <a:lnSpc>
                <a:spcPct val="115000"/>
              </a:lnSpc>
              <a:spcBef>
                <a:spcPts val="0"/>
              </a:spcBef>
              <a:buNone/>
            </a:pPr>
            <a:endParaRPr sz="1800" b="1" dirty="0"/>
          </a:p>
          <a:p>
            <a:pPr lvl="0" algn="ctr" rtl="0">
              <a:lnSpc>
                <a:spcPct val="115000"/>
              </a:lnSpc>
              <a:spcBef>
                <a:spcPts val="0"/>
              </a:spcBef>
              <a:buNone/>
            </a:pPr>
            <a:endParaRPr sz="1800" dirty="0"/>
          </a:p>
          <a:p>
            <a:pPr lvl="0" algn="ctr">
              <a:lnSpc>
                <a:spcPct val="115000"/>
              </a:lnSpc>
              <a:spcBef>
                <a:spcPts val="0"/>
              </a:spcBef>
            </a:pPr>
            <a:r>
              <a:rPr lang="ru-RU" sz="3600" dirty="0"/>
              <a:t>ОБЯЗАТЕЛЬНОЕ СТРАХОВАНИЕ</a:t>
            </a:r>
          </a:p>
        </p:txBody>
      </p:sp>
      <p:sp>
        <p:nvSpPr>
          <p:cNvPr id="14" name="Номер слайда 13"/>
          <p:cNvSpPr>
            <a:spLocks noGrp="1"/>
          </p:cNvSpPr>
          <p:nvPr>
            <p:ph type="sldNum" sz="quarter" idx="12"/>
          </p:nvPr>
        </p:nvSpPr>
        <p:spPr>
          <a:xfrm>
            <a:off x="8467105" y="4612883"/>
            <a:ext cx="452005" cy="255999"/>
          </a:xfrm>
        </p:spPr>
        <p:txBody>
          <a:bodyPr/>
          <a:lstStyle/>
          <a:p>
            <a:fld id="{9FE97546-8787-B343-92AD-F331FD1CFF0A}" type="slidenum">
              <a:rPr lang="ru-RU" smtClean="0"/>
              <a:pPr/>
              <a:t>4</a:t>
            </a:fld>
            <a:endParaRPr lang="ru-RU" dirty="0"/>
          </a:p>
        </p:txBody>
      </p:sp>
      <p:sp>
        <p:nvSpPr>
          <p:cNvPr id="16" name="Прямоугольник 15"/>
          <p:cNvSpPr/>
          <p:nvPr/>
        </p:nvSpPr>
        <p:spPr>
          <a:xfrm>
            <a:off x="6262355" y="1701246"/>
            <a:ext cx="2700766" cy="390363"/>
          </a:xfrm>
          <a:prstGeom prst="rect">
            <a:avLst/>
          </a:prstGeom>
        </p:spPr>
        <p:txBody>
          <a:bodyPr wrap="square">
            <a:spAutoFit/>
          </a:bodyPr>
          <a:lstStyle/>
          <a:p>
            <a:pPr marL="158750" lvl="0">
              <a:lnSpc>
                <a:spcPct val="115000"/>
              </a:lnSpc>
              <a:buSzPct val="100000"/>
            </a:pPr>
            <a:r>
              <a:rPr lang="ru-RU" sz="1800" dirty="0" smtClean="0">
                <a:latin typeface="Calibri Light" charset="0"/>
                <a:ea typeface="Calibri Light" charset="0"/>
                <a:cs typeface="Calibri Light" charset="0"/>
              </a:rPr>
              <a:t>ПЕНСИОННОЕ</a:t>
            </a:r>
            <a:r>
              <a:rPr lang="ru-RU" sz="1800" dirty="0" smtClean="0"/>
              <a:t> </a:t>
            </a:r>
            <a:endParaRPr lang="ru-RU" sz="1800" dirty="0">
              <a:latin typeface="Calibri Light" charset="0"/>
              <a:ea typeface="Calibri Light" charset="0"/>
              <a:cs typeface="Calibri Light"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875" y="3112347"/>
            <a:ext cx="1253160" cy="1283099"/>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90543" y="1397020"/>
            <a:ext cx="1278822" cy="1283099"/>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69158" y="3140329"/>
            <a:ext cx="1300207" cy="1283099"/>
          </a:xfrm>
          <a:prstGeom prst="rect">
            <a:avLst/>
          </a:prstGeom>
        </p:spPr>
      </p:pic>
      <p:pic>
        <p:nvPicPr>
          <p:cNvPr id="8" name="Рисунок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9138" y="1397020"/>
            <a:ext cx="1171897" cy="1283099"/>
          </a:xfrm>
          <a:prstGeom prst="rect">
            <a:avLst/>
          </a:prstGeom>
        </p:spPr>
      </p:pic>
    </p:spTree>
    <p:extLst>
      <p:ext uri="{BB962C8B-B14F-4D97-AF65-F5344CB8AC3E}">
        <p14:creationId xmlns:p14="http://schemas.microsoft.com/office/powerpoint/2010/main" val="15430990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418767">
            <a:off x="1343290" y="1032279"/>
            <a:ext cx="3784858" cy="4151791"/>
          </a:xfrm>
          <a:prstGeom prst="rect">
            <a:avLst/>
          </a:prstGeom>
        </p:spPr>
      </p:pic>
      <p:sp>
        <p:nvSpPr>
          <p:cNvPr id="3" name="Подзаголовок 2"/>
          <p:cNvSpPr>
            <a:spLocks noGrp="1"/>
          </p:cNvSpPr>
          <p:nvPr>
            <p:ph type="subTitle" idx="1"/>
          </p:nvPr>
        </p:nvSpPr>
        <p:spPr>
          <a:xfrm rot="21420952">
            <a:off x="2700361" y="1752021"/>
            <a:ext cx="1620024" cy="2469030"/>
          </a:xfrm>
        </p:spPr>
        <p:txBody>
          <a:bodyPr>
            <a:normAutofit/>
          </a:bodyPr>
          <a:lstStyle/>
          <a:p>
            <a:pPr marL="0" indent="0" fontAlgn="base">
              <a:lnSpc>
                <a:spcPct val="110000"/>
              </a:lnSpc>
              <a:buNone/>
            </a:pPr>
            <a:r>
              <a:rPr lang="ru-RU" sz="2000" dirty="0" smtClean="0"/>
              <a:t>Жизнь</a:t>
            </a:r>
          </a:p>
          <a:p>
            <a:pPr marL="0" indent="0" fontAlgn="base">
              <a:lnSpc>
                <a:spcPct val="110000"/>
              </a:lnSpc>
              <a:buNone/>
            </a:pPr>
            <a:r>
              <a:rPr lang="ru-RU" sz="2000" dirty="0" smtClean="0"/>
              <a:t>Здоровье</a:t>
            </a:r>
          </a:p>
          <a:p>
            <a:pPr marL="0" indent="0" fontAlgn="base">
              <a:lnSpc>
                <a:spcPct val="110000"/>
              </a:lnSpc>
              <a:buNone/>
            </a:pPr>
            <a:r>
              <a:rPr lang="ru-RU" sz="2000" dirty="0" smtClean="0"/>
              <a:t>Дом</a:t>
            </a:r>
          </a:p>
          <a:p>
            <a:pPr marL="0" indent="0" fontAlgn="base">
              <a:lnSpc>
                <a:spcPct val="110000"/>
              </a:lnSpc>
              <a:buNone/>
            </a:pPr>
            <a:r>
              <a:rPr lang="ru-RU" sz="2000" dirty="0" smtClean="0"/>
              <a:t>Дача </a:t>
            </a:r>
          </a:p>
          <a:p>
            <a:pPr marL="0" indent="0" fontAlgn="base">
              <a:lnSpc>
                <a:spcPct val="110000"/>
              </a:lnSpc>
              <a:buNone/>
            </a:pPr>
            <a:r>
              <a:rPr lang="ru-RU" sz="2000" dirty="0" smtClean="0"/>
              <a:t>Машина</a:t>
            </a:r>
            <a:endParaRPr lang="ru-RU" sz="2000" dirty="0"/>
          </a:p>
        </p:txBody>
      </p:sp>
      <p:sp>
        <p:nvSpPr>
          <p:cNvPr id="4" name="Номер слайда 3"/>
          <p:cNvSpPr>
            <a:spLocks noGrp="1"/>
          </p:cNvSpPr>
          <p:nvPr>
            <p:ph type="sldNum" sz="quarter" idx="12"/>
          </p:nvPr>
        </p:nvSpPr>
        <p:spPr/>
        <p:txBody>
          <a:bodyPr/>
          <a:lstStyle/>
          <a:p>
            <a:fld id="{9FE97546-8787-B343-92AD-F331FD1CFF0A}" type="slidenum">
              <a:rPr lang="ru-RU" smtClean="0"/>
              <a:pPr/>
              <a:t>5</a:t>
            </a:fld>
            <a:endParaRPr lang="ru-RU" dirty="0"/>
          </a:p>
        </p:txBody>
      </p:sp>
      <p:sp>
        <p:nvSpPr>
          <p:cNvPr id="8" name="Shape 108"/>
          <p:cNvSpPr txBox="1">
            <a:spLocks/>
          </p:cNvSpPr>
          <p:nvPr/>
        </p:nvSpPr>
        <p:spPr>
          <a:xfrm>
            <a:off x="622207" y="-3182"/>
            <a:ext cx="8070900" cy="1060086"/>
          </a:xfrm>
          <a:prstGeom prst="rect">
            <a:avLst/>
          </a:prstGeom>
        </p:spPr>
        <p:txBody>
          <a:bodyPr vert="horz" lIns="91425" tIns="91425" rIns="91425" bIns="91425" rtlCol="0" anchor="b" anchorCtr="0">
            <a:noAutofit/>
          </a:bodyPr>
          <a:lstStyle>
            <a:lvl1pPr algn="l" defTabSz="914400" rtl="0" eaLnBrk="1" latinLnBrk="0" hangingPunct="1">
              <a:lnSpc>
                <a:spcPct val="90000"/>
              </a:lnSpc>
              <a:spcBef>
                <a:spcPct val="0"/>
              </a:spcBef>
              <a:buNone/>
              <a:defRPr sz="4400" kern="1200">
                <a:solidFill>
                  <a:srgbClr val="E86859"/>
                </a:solidFill>
                <a:latin typeface="+mn-lt"/>
                <a:ea typeface="+mj-ea"/>
                <a:cs typeface="+mj-cs"/>
              </a:defRPr>
            </a:lvl1pPr>
          </a:lstStyle>
          <a:p>
            <a:pPr algn="ctr">
              <a:lnSpc>
                <a:spcPct val="115000"/>
              </a:lnSpc>
              <a:spcBef>
                <a:spcPts val="0"/>
              </a:spcBef>
            </a:pPr>
            <a:endParaRPr lang="ru-RU" sz="1100" dirty="0" smtClean="0"/>
          </a:p>
          <a:p>
            <a:pPr algn="ctr">
              <a:lnSpc>
                <a:spcPct val="115000"/>
              </a:lnSpc>
              <a:spcBef>
                <a:spcPts val="0"/>
              </a:spcBef>
            </a:pPr>
            <a:endParaRPr lang="ru-RU" sz="1100" dirty="0" smtClean="0"/>
          </a:p>
          <a:p>
            <a:pPr algn="ctr">
              <a:lnSpc>
                <a:spcPct val="115000"/>
              </a:lnSpc>
              <a:spcBef>
                <a:spcPts val="0"/>
              </a:spcBef>
            </a:pPr>
            <a:endParaRPr lang="ru-RU" sz="1100" dirty="0" smtClean="0"/>
          </a:p>
          <a:p>
            <a:pPr algn="ctr">
              <a:lnSpc>
                <a:spcPct val="115000"/>
              </a:lnSpc>
              <a:spcBef>
                <a:spcPts val="1800"/>
              </a:spcBef>
              <a:spcAft>
                <a:spcPts val="600"/>
              </a:spcAft>
            </a:pPr>
            <a:endParaRPr lang="ru-RU" sz="1600" dirty="0" smtClean="0"/>
          </a:p>
          <a:p>
            <a:pPr algn="ctr">
              <a:lnSpc>
                <a:spcPct val="115000"/>
              </a:lnSpc>
              <a:spcBef>
                <a:spcPts val="1800"/>
              </a:spcBef>
              <a:spcAft>
                <a:spcPts val="600"/>
              </a:spcAft>
            </a:pPr>
            <a:endParaRPr lang="ru-RU" sz="1600" dirty="0" smtClean="0"/>
          </a:p>
          <a:p>
            <a:pPr algn="ctr">
              <a:lnSpc>
                <a:spcPct val="115000"/>
              </a:lnSpc>
              <a:spcBef>
                <a:spcPts val="1800"/>
              </a:spcBef>
              <a:spcAft>
                <a:spcPts val="600"/>
              </a:spcAft>
            </a:pPr>
            <a:endParaRPr lang="ru-RU" sz="1600" dirty="0" smtClean="0"/>
          </a:p>
          <a:p>
            <a:pPr algn="ctr">
              <a:lnSpc>
                <a:spcPct val="115000"/>
              </a:lnSpc>
              <a:spcBef>
                <a:spcPts val="0"/>
              </a:spcBef>
            </a:pPr>
            <a:endParaRPr lang="ru-RU" sz="1800" dirty="0" smtClean="0"/>
          </a:p>
          <a:p>
            <a:pPr algn="ctr">
              <a:lnSpc>
                <a:spcPct val="115000"/>
              </a:lnSpc>
              <a:spcBef>
                <a:spcPts val="0"/>
              </a:spcBef>
            </a:pPr>
            <a:r>
              <a:rPr lang="ru-RU" sz="3600" dirty="0"/>
              <a:t>ДОБРОВОЛЬНОЕ</a:t>
            </a:r>
            <a:r>
              <a:rPr lang="ru-RU" sz="3600" dirty="0" smtClean="0"/>
              <a:t> СТРАХОВАНИЕ</a:t>
            </a:r>
            <a:endParaRPr lang="ru-RU" sz="3600" dirty="0"/>
          </a:p>
        </p:txBody>
      </p:sp>
      <p:pic>
        <p:nvPicPr>
          <p:cNvPr id="9" name="Рисунок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46259" y="406400"/>
            <a:ext cx="2821831" cy="5013546"/>
          </a:xfrm>
          <a:prstGeom prst="rect">
            <a:avLst/>
          </a:prstGeom>
        </p:spPr>
      </p:pic>
    </p:spTree>
    <p:extLst>
      <p:ext uri="{BB962C8B-B14F-4D97-AF65-F5344CB8AC3E}">
        <p14:creationId xmlns:p14="http://schemas.microsoft.com/office/powerpoint/2010/main" val="5824810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19139" y="1995488"/>
            <a:ext cx="4326814" cy="2137822"/>
          </a:xfrm>
        </p:spPr>
        <p:txBody>
          <a:bodyPr>
            <a:normAutofit/>
          </a:bodyPr>
          <a:lstStyle/>
          <a:p>
            <a:pPr marL="0" indent="0" fontAlgn="base">
              <a:buNone/>
            </a:pPr>
            <a:r>
              <a:rPr lang="ru-RU" dirty="0" smtClean="0"/>
              <a:t>На что обратить внимание?</a:t>
            </a:r>
          </a:p>
          <a:p>
            <a:pPr fontAlgn="base"/>
            <a:r>
              <a:rPr lang="ru-RU" dirty="0" smtClean="0"/>
              <a:t>Лицензия </a:t>
            </a:r>
            <a:r>
              <a:rPr lang="ru-RU" dirty="0"/>
              <a:t>Банка </a:t>
            </a:r>
            <a:r>
              <a:rPr lang="ru-RU" dirty="0" smtClean="0"/>
              <a:t>России (</a:t>
            </a:r>
            <a:r>
              <a:rPr lang="ru-RU" dirty="0" smtClean="0">
                <a:hlinkClick r:id="rId3"/>
              </a:rPr>
              <a:t>cbr.ru</a:t>
            </a:r>
            <a:r>
              <a:rPr lang="ru-RU" dirty="0" smtClean="0"/>
              <a:t>)</a:t>
            </a:r>
            <a:endParaRPr lang="ru-RU" dirty="0"/>
          </a:p>
          <a:p>
            <a:pPr fontAlgn="base"/>
            <a:r>
              <a:rPr lang="ru-RU" dirty="0" smtClean="0"/>
              <a:t>Тарифы</a:t>
            </a:r>
          </a:p>
          <a:p>
            <a:pPr fontAlgn="base"/>
            <a:r>
              <a:rPr lang="ru-RU" dirty="0"/>
              <a:t>Условия </a:t>
            </a:r>
            <a:r>
              <a:rPr lang="ru-RU" dirty="0" smtClean="0"/>
              <a:t>страхования</a:t>
            </a:r>
          </a:p>
          <a:p>
            <a:pPr fontAlgn="base"/>
            <a:r>
              <a:rPr lang="ru-RU" dirty="0" smtClean="0"/>
              <a:t>Репутация компании</a:t>
            </a:r>
          </a:p>
        </p:txBody>
      </p:sp>
      <p:sp>
        <p:nvSpPr>
          <p:cNvPr id="78" name="Shape 78"/>
          <p:cNvSpPr txBox="1">
            <a:spLocks noGrp="1"/>
          </p:cNvSpPr>
          <p:nvPr>
            <p:ph type="title"/>
          </p:nvPr>
        </p:nvSpPr>
        <p:spPr>
          <a:xfrm>
            <a:off x="719139" y="512967"/>
            <a:ext cx="5500908" cy="1379333"/>
          </a:xfrm>
          <a:prstGeom prst="rect">
            <a:avLst/>
          </a:prstGeom>
        </p:spPr>
        <p:txBody>
          <a:bodyPr lIns="91425" tIns="91425" rIns="91425" bIns="91425" anchor="b" anchorCtr="0">
            <a:noAutofit/>
          </a:bodyPr>
          <a:lstStyle/>
          <a:p>
            <a:pPr>
              <a:lnSpc>
                <a:spcPct val="115000"/>
              </a:lnSpc>
              <a:spcBef>
                <a:spcPts val="0"/>
              </a:spcBef>
              <a:buClr>
                <a:srgbClr val="000000"/>
              </a:buClr>
              <a:buSzPct val="61111"/>
            </a:pPr>
            <a:r>
              <a:rPr lang="ru-RU" sz="3600" dirty="0" smtClean="0"/>
              <a:t>ВЫБИРАЕМ СТРАХОВУЮ КОМПАНИЮ</a:t>
            </a:r>
            <a:endParaRPr lang="ru-RU" sz="3600" dirty="0"/>
          </a:p>
        </p:txBody>
      </p:sp>
      <p:sp>
        <p:nvSpPr>
          <p:cNvPr id="4" name="Номер слайда 3"/>
          <p:cNvSpPr>
            <a:spLocks noGrp="1"/>
          </p:cNvSpPr>
          <p:nvPr>
            <p:ph type="sldNum" sz="quarter" idx="12"/>
          </p:nvPr>
        </p:nvSpPr>
        <p:spPr/>
        <p:txBody>
          <a:bodyPr/>
          <a:lstStyle/>
          <a:p>
            <a:fld id="{9FE97546-8787-B343-92AD-F331FD1CFF0A}" type="slidenum">
              <a:rPr lang="ru-RU" smtClean="0"/>
              <a:pPr/>
              <a:t>6</a:t>
            </a:fld>
            <a:endParaRPr lang="ru-RU" dirty="0"/>
          </a:p>
        </p:txBody>
      </p:sp>
      <p:pic>
        <p:nvPicPr>
          <p:cNvPr id="2" name="Рисунок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90290" y="220682"/>
            <a:ext cx="2976815" cy="4737100"/>
          </a:xfrm>
          <a:prstGeom prst="rect">
            <a:avLst/>
          </a:prstGeom>
        </p:spPr>
      </p:pic>
    </p:spTree>
    <p:extLst>
      <p:ext uri="{BB962C8B-B14F-4D97-AF65-F5344CB8AC3E}">
        <p14:creationId xmlns:p14="http://schemas.microsoft.com/office/powerpoint/2010/main" val="14883220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1" y="1995487"/>
            <a:ext cx="4656423" cy="2778394"/>
          </a:xfrm>
        </p:spPr>
        <p:txBody>
          <a:bodyPr>
            <a:normAutofit/>
          </a:bodyPr>
          <a:lstStyle/>
          <a:p>
            <a:pPr fontAlgn="base"/>
            <a:r>
              <a:rPr lang="ru-RU" dirty="0"/>
              <a:t>Покупая полис ОСАГО, проверяйте его подлинность на сайте Российского союза автостраховщиков (</a:t>
            </a:r>
            <a:r>
              <a:rPr lang="en-US" u="sng" dirty="0">
                <a:hlinkClick r:id="rId3"/>
              </a:rPr>
              <a:t>autoins.ru</a:t>
            </a:r>
            <a:r>
              <a:rPr lang="ru-RU" dirty="0" smtClean="0"/>
              <a:t>)</a:t>
            </a:r>
            <a:endParaRPr lang="ru-RU" dirty="0"/>
          </a:p>
          <a:p>
            <a:pPr fontAlgn="base"/>
            <a:r>
              <a:rPr lang="ru-RU" dirty="0" smtClean="0"/>
              <a:t>В интернете внимательно изучайте страницу, на которой планируете купить полис </a:t>
            </a:r>
            <a:endParaRPr lang="ru-RU" dirty="0"/>
          </a:p>
        </p:txBody>
      </p:sp>
      <p:sp>
        <p:nvSpPr>
          <p:cNvPr id="78" name="Shape 78"/>
          <p:cNvSpPr txBox="1">
            <a:spLocks noGrp="1"/>
          </p:cNvSpPr>
          <p:nvPr>
            <p:ph type="title"/>
          </p:nvPr>
        </p:nvSpPr>
        <p:spPr>
          <a:xfrm>
            <a:off x="719139" y="308344"/>
            <a:ext cx="5978544" cy="1307805"/>
          </a:xfrm>
          <a:prstGeom prst="rect">
            <a:avLst/>
          </a:prstGeom>
        </p:spPr>
        <p:txBody>
          <a:bodyPr lIns="91425" tIns="91425" rIns="91425" bIns="91425" anchor="b" anchorCtr="0">
            <a:noAutofit/>
          </a:bodyPr>
          <a:lstStyle/>
          <a:p>
            <a:r>
              <a:rPr lang="ru-RU" sz="3600" dirty="0" smtClean="0"/>
              <a:t>КАК НЕ СТАТЬ ЖЕРТВОЙ МОШЕННИКОВ?</a:t>
            </a:r>
            <a:endParaRPr lang="ru-RU" sz="3600" dirty="0"/>
          </a:p>
        </p:txBody>
      </p:sp>
      <p:sp>
        <p:nvSpPr>
          <p:cNvPr id="4" name="Номер слайда 3"/>
          <p:cNvSpPr>
            <a:spLocks noGrp="1"/>
          </p:cNvSpPr>
          <p:nvPr>
            <p:ph type="sldNum" sz="quarter" idx="12"/>
          </p:nvPr>
        </p:nvSpPr>
        <p:spPr/>
        <p:txBody>
          <a:bodyPr/>
          <a:lstStyle/>
          <a:p>
            <a:fld id="{9FE97546-8787-B343-92AD-F331FD1CFF0A}" type="slidenum">
              <a:rPr lang="ru-RU" smtClean="0"/>
              <a:pPr/>
              <a:t>7</a:t>
            </a:fld>
            <a:endParaRPr lang="ru-RU" dirty="0"/>
          </a:p>
        </p:txBody>
      </p:sp>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9025" y="412024"/>
            <a:ext cx="4061933" cy="4725273"/>
          </a:xfrm>
          <a:prstGeom prst="rect">
            <a:avLst/>
          </a:prstGeom>
        </p:spPr>
      </p:pic>
    </p:spTree>
    <p:extLst>
      <p:ext uri="{BB962C8B-B14F-4D97-AF65-F5344CB8AC3E}">
        <p14:creationId xmlns:p14="http://schemas.microsoft.com/office/powerpoint/2010/main" val="1162905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2" y="1995488"/>
            <a:ext cx="3899147" cy="1692276"/>
          </a:xfrm>
        </p:spPr>
        <p:txBody>
          <a:bodyPr>
            <a:normAutofit/>
          </a:bodyPr>
          <a:lstStyle/>
          <a:p>
            <a:pPr marL="0" indent="0" fontAlgn="base">
              <a:buNone/>
            </a:pPr>
            <a:r>
              <a:rPr lang="ru-RU" dirty="0"/>
              <a:t>Для этого есть </a:t>
            </a:r>
            <a:r>
              <a:rPr lang="ru-RU" b="1" dirty="0" smtClean="0"/>
              <a:t>период охлаждения</a:t>
            </a:r>
            <a:r>
              <a:rPr lang="ru-RU" dirty="0" smtClean="0"/>
              <a:t>.  В </a:t>
            </a:r>
            <a:r>
              <a:rPr lang="ru-RU" dirty="0"/>
              <a:t>течение </a:t>
            </a:r>
            <a:r>
              <a:rPr lang="en-US" dirty="0" smtClean="0"/>
              <a:t>14 </a:t>
            </a:r>
            <a:r>
              <a:rPr lang="ru-RU" dirty="0" smtClean="0"/>
              <a:t>календарных </a:t>
            </a:r>
            <a:r>
              <a:rPr lang="ru-RU" dirty="0" smtClean="0"/>
              <a:t>дней </a:t>
            </a:r>
            <a:r>
              <a:rPr lang="ru-RU" dirty="0"/>
              <a:t>после покупки вы можете вернуть </a:t>
            </a:r>
            <a:r>
              <a:rPr lang="ru-RU" dirty="0" smtClean="0"/>
              <a:t>деньги</a:t>
            </a:r>
            <a:endParaRPr lang="ru-RU" dirty="0"/>
          </a:p>
        </p:txBody>
      </p:sp>
      <p:sp>
        <p:nvSpPr>
          <p:cNvPr id="78" name="Shape 78"/>
          <p:cNvSpPr txBox="1">
            <a:spLocks noGrp="1"/>
          </p:cNvSpPr>
          <p:nvPr>
            <p:ph type="title"/>
          </p:nvPr>
        </p:nvSpPr>
        <p:spPr>
          <a:xfrm>
            <a:off x="719139" y="372141"/>
            <a:ext cx="6383409" cy="1266159"/>
          </a:xfrm>
          <a:prstGeom prst="rect">
            <a:avLst/>
          </a:prstGeom>
        </p:spPr>
        <p:txBody>
          <a:bodyPr lIns="91425" tIns="91425" rIns="91425" bIns="91425" anchor="b" anchorCtr="0">
            <a:noAutofit/>
          </a:bodyPr>
          <a:lstStyle/>
          <a:p>
            <a:r>
              <a:rPr lang="ru-RU" sz="3600" dirty="0" smtClean="0"/>
              <a:t>СТРАХОВКУ МОЖНО ВЕРНУТЬ</a:t>
            </a:r>
            <a:endParaRPr lang="ru-RU" sz="3600" dirty="0"/>
          </a:p>
        </p:txBody>
      </p:sp>
      <p:sp>
        <p:nvSpPr>
          <p:cNvPr id="4" name="Номер слайда 3"/>
          <p:cNvSpPr>
            <a:spLocks noGrp="1"/>
          </p:cNvSpPr>
          <p:nvPr>
            <p:ph type="sldNum" sz="quarter" idx="12"/>
          </p:nvPr>
        </p:nvSpPr>
        <p:spPr/>
        <p:txBody>
          <a:bodyPr/>
          <a:lstStyle/>
          <a:p>
            <a:fld id="{9FE97546-8787-B343-92AD-F331FD1CFF0A}" type="slidenum">
              <a:rPr lang="ru-RU" smtClean="0"/>
              <a:pPr/>
              <a:t>8</a:t>
            </a:fld>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82312">
            <a:off x="4508206" y="1010095"/>
            <a:ext cx="4685816" cy="5143500"/>
          </a:xfrm>
          <a:prstGeom prst="rect">
            <a:avLst/>
          </a:prstGeom>
        </p:spPr>
      </p:pic>
    </p:spTree>
    <p:extLst>
      <p:ext uri="{BB962C8B-B14F-4D97-AF65-F5344CB8AC3E}">
        <p14:creationId xmlns:p14="http://schemas.microsoft.com/office/powerpoint/2010/main" val="8269469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23652" y="2230430"/>
            <a:ext cx="5189468" cy="2260290"/>
          </a:xfrm>
        </p:spPr>
        <p:txBody>
          <a:bodyPr>
            <a:noAutofit/>
          </a:bodyPr>
          <a:lstStyle/>
          <a:p>
            <a:pPr marL="0" indent="0">
              <a:spcAft>
                <a:spcPts val="600"/>
              </a:spcAft>
              <a:buNone/>
            </a:pPr>
            <a:r>
              <a:rPr lang="ru-RU" sz="2400" dirty="0"/>
              <a:t>Обращайтесь в интернет-приемную </a:t>
            </a:r>
            <a:r>
              <a:rPr lang="ru-RU" sz="2400" dirty="0" smtClean="0"/>
              <a:t/>
            </a:r>
            <a:br>
              <a:rPr lang="ru-RU" sz="2400" dirty="0" smtClean="0"/>
            </a:br>
            <a:r>
              <a:rPr lang="ru-RU" sz="2400" dirty="0" smtClean="0"/>
              <a:t>Банка </a:t>
            </a:r>
            <a:r>
              <a:rPr lang="ru-RU" sz="2400" dirty="0"/>
              <a:t>России </a:t>
            </a:r>
            <a:r>
              <a:rPr lang="ru-RU" sz="2400" dirty="0" smtClean="0"/>
              <a:t>на </a:t>
            </a:r>
            <a:r>
              <a:rPr lang="ru-RU" sz="2400" dirty="0"/>
              <a:t>сайте </a:t>
            </a:r>
            <a:r>
              <a:rPr lang="ru-RU" sz="2400" dirty="0">
                <a:hlinkClick r:id="rId3"/>
              </a:rPr>
              <a:t>cbr.ru</a:t>
            </a:r>
            <a:r>
              <a:rPr lang="ru-RU" sz="2400" dirty="0"/>
              <a:t> </a:t>
            </a:r>
            <a:endParaRPr lang="ru-RU" sz="2400" dirty="0">
              <a:sym typeface="Arial"/>
            </a:endParaRPr>
          </a:p>
          <a:p>
            <a:pPr marL="0" indent="0">
              <a:buNone/>
            </a:pPr>
            <a:r>
              <a:rPr lang="ru-RU" sz="2400" dirty="0" smtClean="0"/>
              <a:t>Звоните: </a:t>
            </a:r>
            <a:r>
              <a:rPr lang="ru-RU" sz="2400" b="1" dirty="0" smtClean="0"/>
              <a:t>8-800-</a:t>
            </a:r>
            <a:r>
              <a:rPr lang="en-US" sz="2400" b="1" dirty="0" smtClean="0"/>
              <a:t>30</a:t>
            </a:r>
            <a:r>
              <a:rPr lang="ru-RU" sz="2400" b="1" dirty="0" smtClean="0"/>
              <a:t>0-</a:t>
            </a:r>
            <a:r>
              <a:rPr lang="en-US" sz="2400" b="1" dirty="0" smtClean="0"/>
              <a:t>3</a:t>
            </a:r>
            <a:r>
              <a:rPr lang="ru-RU" sz="2400" b="1" dirty="0" smtClean="0"/>
              <a:t>0</a:t>
            </a:r>
            <a:r>
              <a:rPr lang="ru-RU" sz="2400" b="1" dirty="0"/>
              <a:t>-</a:t>
            </a:r>
            <a:r>
              <a:rPr lang="en-US" sz="2400" b="1" dirty="0"/>
              <a:t>00</a:t>
            </a:r>
            <a:r>
              <a:rPr lang="ru-RU" sz="2400" b="1" dirty="0"/>
              <a:t> </a:t>
            </a:r>
            <a:br>
              <a:rPr lang="ru-RU" sz="2400" b="1" dirty="0"/>
            </a:br>
            <a:r>
              <a:rPr lang="ru-RU" sz="1400" dirty="0" smtClean="0"/>
              <a:t>(</a:t>
            </a:r>
            <a:r>
              <a:rPr lang="ru-RU" sz="1400" dirty="0"/>
              <a:t>бесплатно по России</a:t>
            </a:r>
            <a:r>
              <a:rPr lang="ru-RU" sz="1400" dirty="0" smtClean="0"/>
              <a:t>)</a:t>
            </a:r>
            <a:endParaRPr lang="ru-RU" sz="1400" dirty="0"/>
          </a:p>
          <a:p>
            <a:pPr marL="0" indent="0">
              <a:buNone/>
            </a:pPr>
            <a:endParaRPr lang="ru-RU" dirty="0"/>
          </a:p>
          <a:p>
            <a:pPr marL="0" indent="0">
              <a:buNone/>
            </a:pPr>
            <a:endParaRPr lang="ru-RU" dirty="0"/>
          </a:p>
          <a:p>
            <a:endParaRPr lang="en-US" dirty="0"/>
          </a:p>
        </p:txBody>
      </p:sp>
      <p:sp>
        <p:nvSpPr>
          <p:cNvPr id="3" name="Title 2"/>
          <p:cNvSpPr>
            <a:spLocks noGrp="1"/>
          </p:cNvSpPr>
          <p:nvPr>
            <p:ph type="title"/>
          </p:nvPr>
        </p:nvSpPr>
        <p:spPr>
          <a:xfrm>
            <a:off x="719138" y="519401"/>
            <a:ext cx="5973762" cy="993775"/>
          </a:xfrm>
        </p:spPr>
        <p:txBody>
          <a:bodyPr>
            <a:normAutofit fontScale="90000"/>
          </a:bodyPr>
          <a:lstStyle/>
          <a:p>
            <a:r>
              <a:rPr lang="ru-RU" dirty="0" smtClean="0"/>
              <a:t>СТРАХОВАЯ КОМПАНИЯ НАРУШАЕТ ВАШИ ПРАВА?</a:t>
            </a:r>
            <a:endParaRPr lang="en-US" dirty="0"/>
          </a:p>
        </p:txBody>
      </p:sp>
      <p:sp>
        <p:nvSpPr>
          <p:cNvPr id="4" name="Slide Number Placeholder 3"/>
          <p:cNvSpPr>
            <a:spLocks noGrp="1"/>
          </p:cNvSpPr>
          <p:nvPr>
            <p:ph type="sldNum" sz="quarter" idx="12"/>
          </p:nvPr>
        </p:nvSpPr>
        <p:spPr/>
        <p:txBody>
          <a:bodyPr/>
          <a:lstStyle/>
          <a:p>
            <a:fld id="{9FE97546-8787-B343-92AD-F331FD1CFF0A}" type="slidenum">
              <a:rPr lang="ru-RU" smtClean="0"/>
              <a:pPr/>
              <a:t>9</a:t>
            </a:fld>
            <a:endParaRPr lang="ru-RU" dirty="0"/>
          </a:p>
        </p:txBody>
      </p:sp>
      <p:pic>
        <p:nvPicPr>
          <p:cNvPr id="5" name="Рисунок 4"/>
          <p:cNvPicPr>
            <a:picLocks noChangeAspect="1"/>
          </p:cNvPicPr>
          <p:nvPr/>
        </p:nvPicPr>
        <p:blipFill rotWithShape="1">
          <a:blip r:embed="rId4">
            <a:extLst>
              <a:ext uri="{28A0092B-C50C-407E-A947-70E740481C1C}">
                <a14:useLocalDpi xmlns:a14="http://schemas.microsoft.com/office/drawing/2010/main" val="0"/>
              </a:ext>
            </a:extLst>
          </a:blip>
          <a:srcRect b="17346"/>
          <a:stretch/>
        </p:blipFill>
        <p:spPr>
          <a:xfrm>
            <a:off x="5378032" y="1239300"/>
            <a:ext cx="3334167" cy="3892258"/>
          </a:xfrm>
          <a:prstGeom prst="rect">
            <a:avLst/>
          </a:prstGeom>
        </p:spPr>
      </p:pic>
    </p:spTree>
    <p:extLst>
      <p:ext uri="{BB962C8B-B14F-4D97-AF65-F5344CB8AC3E}">
        <p14:creationId xmlns:p14="http://schemas.microsoft.com/office/powerpoint/2010/main" val="25712927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theme1.xml><?xml version="1.0" encoding="utf-8"?>
<a:theme xmlns:a="http://schemas.openxmlformats.org/drawingml/2006/main" name="Специальное оформление">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14610</TotalTime>
  <Words>564</Words>
  <Application>Microsoft Office PowerPoint</Application>
  <PresentationFormat>Экран (16:9)</PresentationFormat>
  <Paragraphs>134</Paragraphs>
  <Slides>11</Slides>
  <Notes>11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Raleway</vt:lpstr>
      <vt:lpstr>Raleway SemiBold</vt:lpstr>
      <vt:lpstr>Специальное оформление</vt:lpstr>
      <vt:lpstr>ЗАЧЕМ НУЖНА СТРАХОВКА</vt:lpstr>
      <vt:lpstr>СТРАХОВКА ПОКРОЕТ УБЫТКИ</vt:lpstr>
      <vt:lpstr>КАКИЕ ПРОБЛЕМЫ РЕШИТ СТРАХОВКА?</vt:lpstr>
      <vt:lpstr>         ОБЯЗАТЕЛЬНОЕ СТРАХОВАНИЕ</vt:lpstr>
      <vt:lpstr>Презентация PowerPoint</vt:lpstr>
      <vt:lpstr>ВЫБИРАЕМ СТРАХОВУЮ КОМПАНИЮ</vt:lpstr>
      <vt:lpstr>КАК НЕ СТАТЬ ЖЕРТВОЙ МОШЕННИКОВ?</vt:lpstr>
      <vt:lpstr>СТРАХОВКУ МОЖНО ВЕРНУТЬ</vt:lpstr>
      <vt:lpstr>СТРАХОВАЯ КОМПАНИЯ НАРУШАЕТ ВАШИ ПРАВА?</vt:lpstr>
      <vt:lpstr>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КАРМАННЫЕ ДЕНЬГИ Научите детей правильно распоряжаться финансами</dc:title>
  <dc:creator>Чагина Ольга Викторовна</dc:creator>
  <cp:lastModifiedBy>Чагина Ольга Викторовна</cp:lastModifiedBy>
  <cp:revision>191</cp:revision>
  <dcterms:modified xsi:type="dcterms:W3CDTF">2019-10-29T10:19:28Z</dcterms:modified>
</cp:coreProperties>
</file>