
<file path=[Content_Types].xml><?xml version="1.0" encoding="utf-8"?>
<Types xmlns="http://schemas.openxmlformats.org/package/2006/content-types">
  <Default Extension="rels" ContentType="application/vnd.openxmlformats-package.relationships+xml"/>
  <Default Extension="jpeg" ContentType="image/jpeg"/>
  <Default Extension="mp3" ContentType="audio/unknown"/>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876" r:id="rId1"/>
  </p:sldMasterIdLst>
  <p:sldIdLst>
    <p:sldId id="256" r:id="rId2"/>
    <p:sldId id="257" r:id="rId3"/>
    <p:sldId id="258" r:id="rId4"/>
    <p:sldId id="259" r:id="rId5"/>
    <p:sldId id="260" r:id="rId6"/>
    <p:sldId id="274" r:id="rId7"/>
    <p:sldId id="261" r:id="rId8"/>
    <p:sldId id="262" r:id="rId9"/>
    <p:sldId id="263" r:id="rId10"/>
    <p:sldId id="266" r:id="rId11"/>
    <p:sldId id="265" r:id="rId12"/>
    <p:sldId id="275" r:id="rId13"/>
    <p:sldId id="276" r:id="rId14"/>
    <p:sldId id="268" r:id="rId15"/>
    <p:sldId id="267" r:id="rId16"/>
    <p:sldId id="269" r:id="rId17"/>
    <p:sldId id="270" r:id="rId18"/>
    <p:sldId id="271" r:id="rId19"/>
    <p:sldId id="272" r:id="rId20"/>
    <p:sldId id="277" r:id="rId21"/>
    <p:sldId id="273" r:id="rId22"/>
  </p:sldIdLst>
  <p:sldSz cx="9144000" cy="6858000" type="screen4x3"/>
  <p:notesSz cx="6858000" cy="9144000"/>
  <p:custDataLst>
    <p:tags r:id="rId2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552" y="667"/>
      </p:cViewPr>
      <p:guideLst>
        <p:guide orient="horz" pos="2160"/>
        <p:guide pos="2880"/>
      </p:guideLst>
    </p:cSldViewPr>
  </p:slideViewPr>
  <p:notesTextViewPr>
    <p:cViewPr>
      <p:scale>
        <a:sx n="100" d="100"/>
        <a:sy n="100" d="100"/>
      </p:scale>
      <p:origin x="0" y="0"/>
    </p:cViewPr>
  </p:notesTextViewPr>
  <p:notesViewPr>
    <p:cSldViewPr>
      <p:cViewPr>
        <p:scale>
          <a:sx n="0" d="100"/>
          <a:sy n="0"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tags" Target="tags/tag1.xml" /><Relationship Id="rId24" Type="http://schemas.openxmlformats.org/officeDocument/2006/relationships/presProps" Target="presProps.xml" /><Relationship Id="rId25" Type="http://schemas.openxmlformats.org/officeDocument/2006/relationships/viewProps" Target="viewProps.xml" /><Relationship Id="rId26" Type="http://schemas.openxmlformats.org/officeDocument/2006/relationships/theme" Target="theme/theme1.xml" /><Relationship Id="rId27"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Титульный слайд">
    <p:spTree>
      <p:nvGrpSpPr>
        <p:cNvPr id="1" name=""/>
        <p:cNvGrpSpPr/>
        <p:nvPr/>
      </p:nvGrpSpPr>
      <p:grpSpPr>
        <a:xfrm>
          <a:off x="0" y="0"/>
          <a: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t>09.06.2020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Вертикальный заголовок и текст">
    <p:spTree>
      <p:nvGrpSpPr>
        <p:cNvPr id="1" name=""/>
        <p:cNvGrpSpPr/>
        <p:nvPr/>
      </p:nvGrpSpPr>
      <p:grpSpPr>
        <a:xfrm>
          <a:off x="0" y="0"/>
          <a: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t>09.06.2020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t>09.06.2020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t>09.06.2020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spd="slow" advClick="0" advTm="15000">
    <p:dissolve/>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t>09.06.2020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5B106E36-FD25-4E2D-B0AA-010F637433A0}" type="datetimeFigureOut">
              <a:rPr lang="ru-RU" smtClean="0"/>
              <a:t>09.06.2020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Объект с подписью">
    <p:spTree>
      <p:nvGrpSpPr>
        <p:cNvPr id="1" name=""/>
        <p:cNvGrpSpPr/>
        <p:nvPr/>
      </p:nvGrpSpPr>
      <p:grpSpPr>
        <a:xfrm>
          <a:off x="0" y="0"/>
          <a: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t>09.06.2020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Рисунок с подписью">
    <p:spTree>
      <p:nvGrpSpPr>
        <p:cNvPr id="1" name=""/>
        <p:cNvGrpSpPr/>
        <p:nvPr/>
      </p:nvGrpSpPr>
      <p:grpSpPr>
        <a:xfrm>
          <a:off x="0" y="0"/>
          <a: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ct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t>09.06.2020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spd="slow" advClick="0" advTm="15000">
    <p:dissolv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t>09.06.2020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slow" advClick="0" advTm="15000">
    <p:dissolve/>
  </p:transition>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audio" Target="../media/media1.mp3" /><Relationship Id="rId5"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www.kinoexpert.ru/index.asp?comm=5&amp;kw=1123" TargetMode="External" /><Relationship Id="rId11" Type="http://schemas.openxmlformats.org/officeDocument/2006/relationships/hyperlink" Target="http://writers.aonb.ru/map/arkh/nagibin.htm" TargetMode="External" /><Relationship Id="rId2" Type="http://schemas.openxmlformats.org/officeDocument/2006/relationships/hyperlink" Target="http://www.lib.ru/PROZA/NAGIBIN/" TargetMode="External" /><Relationship Id="rId3" Type="http://schemas.openxmlformats.org/officeDocument/2006/relationships/hyperlink" Target="http://www.belousenko.com/wr_Nagibin.htm" TargetMode="External" /><Relationship Id="rId4" Type="http://schemas.openxmlformats.org/officeDocument/2006/relationships/hyperlink" Target="http://ru.wikipedia.org/wiki/%D0%AE%D1%80%D0%B8%D0%B9_%D0%9D%D0%B0%D0%B3%D0%B8%D0%B1%D0%B8%D0%BD" TargetMode="External" /><Relationship Id="rId5" Type="http://schemas.openxmlformats.org/officeDocument/2006/relationships/hyperlink" Target="https://www.culture.ru/persons/10284/yurii-nagibin" TargetMode="External" /><Relationship Id="rId6" Type="http://schemas.openxmlformats.org/officeDocument/2006/relationships/hyperlink" Target="https://ria.ru/20100403/217950094.html" TargetMode="External" /><Relationship Id="rId7" Type="http://schemas.openxmlformats.org/officeDocument/2006/relationships/hyperlink" Target="http://www.krugosvet.ru/enc/kultura_i_obrazovanie/literatura/NAGIBIN_YURI_MARKOVICH.html" TargetMode="External" /><Relationship Id="rId8" Type="http://schemas.openxmlformats.org/officeDocument/2006/relationships/hyperlink" Target="http://www.peoples.ru/art/cinema/scenario/nagibin/" TargetMode="External" /><Relationship Id="rId9" Type="http://schemas.openxmlformats.org/officeDocument/2006/relationships/hyperlink" Target="http://www.mmsk.ru/people/unit/?id=21621"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0.jpeg" /><Relationship Id="rId3"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027" name="Rectangle 3"/>
          <p:cNvSpPr>
            <a:spLocks noChangeArrowheads="1"/>
          </p:cNvSpPr>
          <p:nvPr/>
        </p:nvSpPr>
        <p:spPr bwMode="auto">
          <a:xfrm>
            <a:off x="4357686" y="-1802753"/>
            <a:ext cx="4643470" cy="8556188"/>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ru-RU" sz="2400" b="1" i="0" u="none" strike="noStrike" cap="none" normalizeH="0" baseline="0" smtClean="0">
                <a:ln>
                  <a:noFill/>
                </a:ln>
                <a:solidFill>
                  <a:srgbClr val="3B217A"/>
                </a:solidFill>
                <a:effectLst/>
                <a:latin typeface="Calibri"/>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pPr>
            <a:r>
              <a:rPr kumimoji="0" lang="ru-RU" sz="3200" b="1" i="0" u="none" strike="noStrike" cap="none" normalizeH="0" baseline="0" smtClean="0">
                <a:ln>
                  <a:noFill/>
                </a:ln>
                <a:solidFill>
                  <a:srgbClr val="3B217A"/>
                </a:solidFill>
                <a:effectLst/>
                <a:latin typeface="Calibri"/>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pPr>
            <a:endParaRPr lang="ru-RU" sz="3200" b="1" smtClean="0">
              <a:solidFill>
                <a:srgbClr val="3B217A"/>
              </a:solidFill>
              <a:latin typeface="Calibri"/>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3200" b="1" i="0" u="none" strike="noStrike" cap="none" normalizeH="0" baseline="0" smtClean="0">
                <a:ln>
                  <a:noFill/>
                </a:ln>
                <a:solidFill>
                  <a:srgbClr val="3B217A"/>
                </a:solidFill>
                <a:effectLst/>
                <a:latin typeface="Calibri"/>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32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pPr>
            <a:endParaRPr lang="ru-RU" sz="3200" b="1" i="1" smtClean="0">
              <a:solidFill>
                <a:srgbClr val="FF0000"/>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ru-RU" sz="32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pPr>
            <a:r>
              <a:rPr kumimoji="0" lang="ru-RU" sz="32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«О</a:t>
            </a:r>
            <a:r>
              <a:rPr kumimoji="0" lang="ru-RU" sz="3200" b="1" i="1" u="none" strike="noStrike" cap="none" normalizeH="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грешной</a:t>
            </a:r>
            <a:r>
              <a:rPr kumimoji="0" lang="ru-RU" sz="3200" b="1" i="1" u="none" strike="noStrike" cap="none" normalizeH="0" smtClean="0">
                <a:ln>
                  <a:noFill/>
                </a:ln>
                <a:solidFill>
                  <a:srgbClr val="FF0000"/>
                </a:solidFill>
                <a:effectLst/>
                <a:latin typeface="Times New Roman" pitchFamily="18" charset="0"/>
                <a:ea typeface="Times New Roman" pitchFamily="18" charset="0"/>
                <a:cs typeface="Times New Roman" pitchFamily="18" charset="0"/>
              </a:rPr>
              <a:t> </a:t>
            </a:r>
            <a:r>
              <a:rPr kumimoji="0" lang="ru-RU" sz="32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славе рассуждайте      сами…»:</a:t>
            </a:r>
          </a:p>
          <a:p>
            <a:pPr marL="0" marR="0" lvl="0" indent="0" algn="just" defTabSz="914400" rtl="0" eaLnBrk="1" fontAlgn="base" latinLnBrk="0" hangingPunct="1">
              <a:lnSpc>
                <a:spcPct val="100000"/>
              </a:lnSpc>
              <a:spcBef>
                <a:spcPct val="0"/>
              </a:spcBef>
              <a:spcAft>
                <a:spcPct val="0"/>
              </a:spcAft>
              <a:buClrTx/>
              <a:buSzTx/>
              <a:buFontTx/>
              <a:buNone/>
            </a:pPr>
            <a:endParaRPr kumimoji="0" lang="ru-RU" sz="24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ru-RU" sz="2400" b="1" i="1"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r>
              <a:rPr lang="ru-RU" sz="2000" b="1" i="1" smtClean="0">
                <a:solidFill>
                  <a:schemeClr val="accent2">
                    <a:lumMod val="75000"/>
                  </a:schemeClr>
                </a:solidFill>
                <a:latin typeface="Times New Roman" pitchFamily="18" charset="0"/>
                <a:ea typeface="Times New Roman" pitchFamily="18" charset="0"/>
                <a:cs typeface="Times New Roman" pitchFamily="18" charset="0"/>
              </a:rPr>
              <a:t>к</a:t>
            </a:r>
          </a:p>
          <a:p>
            <a:pPr marL="0" marR="0" lvl="0" indent="0" algn="ctr" defTabSz="914400" rtl="0" eaLnBrk="1" fontAlgn="base" latinLnBrk="0" hangingPunct="1">
              <a:lnSpc>
                <a:spcPct val="100000"/>
              </a:lnSpc>
              <a:spcBef>
                <a:spcPct val="0"/>
              </a:spcBef>
              <a:spcAft>
                <a:spcPct val="0"/>
              </a:spcAft>
              <a:buClrTx/>
              <a:buSzTx/>
              <a:buFontTx/>
              <a:buNone/>
            </a:pPr>
            <a:r>
              <a:rPr lang="ru-RU" sz="2000" b="1" i="1" smtClean="0">
                <a:solidFill>
                  <a:schemeClr val="accent2">
                    <a:lumMod val="75000"/>
                  </a:schemeClr>
                </a:solidFill>
                <a:latin typeface="Times New Roman" pitchFamily="18" charset="0"/>
                <a:ea typeface="Times New Roman" pitchFamily="18" charset="0"/>
                <a:cs typeface="Times New Roman" pitchFamily="18" charset="0"/>
              </a:rPr>
              <a:t> 100-летию</a:t>
            </a:r>
          </a:p>
          <a:p>
            <a:pPr marL="0" marR="0" lvl="0" indent="0" algn="ctr" defTabSz="914400" rtl="0" eaLnBrk="1" fontAlgn="base" latinLnBrk="0" hangingPunct="1">
              <a:lnSpc>
                <a:spcPct val="100000"/>
              </a:lnSpc>
              <a:spcBef>
                <a:spcPct val="0"/>
              </a:spcBef>
              <a:spcAft>
                <a:spcPct val="0"/>
              </a:spcAft>
              <a:buClrTx/>
              <a:buSzTx/>
              <a:buFontTx/>
              <a:buNone/>
            </a:pPr>
            <a:r>
              <a:rPr lang="ru-RU" sz="2000" b="1" i="1" smtClean="0">
                <a:solidFill>
                  <a:schemeClr val="accent2">
                    <a:lumMod val="75000"/>
                  </a:schemeClr>
                </a:solidFill>
                <a:latin typeface="Times New Roman" pitchFamily="18" charset="0"/>
                <a:ea typeface="Times New Roman" pitchFamily="18" charset="0"/>
                <a:cs typeface="Times New Roman" pitchFamily="18" charset="0"/>
              </a:rPr>
              <a:t> со дня рождения</a:t>
            </a:r>
          </a:p>
          <a:p>
            <a:pPr marL="0" marR="0" lvl="0" indent="0" algn="ctr" defTabSz="914400" rtl="0" eaLnBrk="1" fontAlgn="base" latinLnBrk="0" hangingPunct="1">
              <a:lnSpc>
                <a:spcPct val="100000"/>
              </a:lnSpc>
              <a:spcBef>
                <a:spcPct val="0"/>
              </a:spcBef>
              <a:spcAft>
                <a:spcPct val="0"/>
              </a:spcAft>
              <a:buClrTx/>
              <a:buSzTx/>
              <a:buFontTx/>
              <a:buNone/>
            </a:pPr>
            <a:r>
              <a:rPr lang="ru-RU" sz="2000" b="1" i="1" smtClean="0">
                <a:solidFill>
                  <a:schemeClr val="accent2">
                    <a:lumMod val="75000"/>
                  </a:schemeClr>
                </a:solidFill>
                <a:latin typeface="Times New Roman" pitchFamily="18" charset="0"/>
                <a:ea typeface="Times New Roman" pitchFamily="18" charset="0"/>
                <a:cs typeface="Times New Roman" pitchFamily="18" charset="0"/>
              </a:rPr>
              <a:t> писателя  </a:t>
            </a:r>
          </a:p>
          <a:p>
            <a:pPr marL="0" marR="0" lvl="0" indent="0" algn="ctr" defTabSz="914400" rtl="0" eaLnBrk="1" fontAlgn="base" latinLnBrk="0" hangingPunct="1">
              <a:lnSpc>
                <a:spcPct val="100000"/>
              </a:lnSpc>
              <a:spcBef>
                <a:spcPct val="0"/>
              </a:spcBef>
              <a:spcAft>
                <a:spcPct val="0"/>
              </a:spcAft>
              <a:buClrTx/>
              <a:buSzTx/>
              <a:buFontTx/>
              <a:buNone/>
            </a:pPr>
            <a:r>
              <a:rPr lang="ru-RU" sz="2000" b="1" i="1" smtClean="0">
                <a:solidFill>
                  <a:schemeClr val="accent2">
                    <a:lumMod val="75000"/>
                  </a:schemeClr>
                </a:solidFill>
                <a:latin typeface="Times New Roman" pitchFamily="18" charset="0"/>
                <a:ea typeface="Times New Roman" pitchFamily="18" charset="0"/>
                <a:cs typeface="Times New Roman" pitchFamily="18" charset="0"/>
              </a:rPr>
              <a:t>  Ю.М. Нагибина</a:t>
            </a:r>
            <a:endParaRPr kumimoji="0" lang="ru-RU" sz="2000" b="1" i="1" u="none" strike="noStrike" cap="none" normalizeH="0" baseline="0" smtClean="0">
              <a:ln>
                <a:noFill/>
              </a:ln>
              <a:solidFill>
                <a:schemeClr val="accent2">
                  <a:lumMod val="75000"/>
                </a:schemeClr>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endParaRPr lang="ru-RU" sz="2400" b="1" smtClean="0">
              <a:solidFill>
                <a:srgbClr val="3B217A"/>
              </a:solidFill>
              <a:latin typeface="Calibri"/>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ru-RU" sz="1300" b="1" i="0" u="none" strike="noStrike" cap="none" normalizeH="0" baseline="0" smtClean="0">
              <a:ln>
                <a:noFill/>
              </a:ln>
              <a:solidFill>
                <a:srgbClr val="3B217A"/>
              </a:solidFill>
              <a:effectLst/>
              <a:latin typeface="Calibri"/>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ru-RU" sz="1300" b="1" i="0" u="none" strike="noStrike" cap="none" normalizeH="0" baseline="0" smtClean="0">
              <a:ln>
                <a:noFill/>
              </a:ln>
              <a:solidFill>
                <a:srgbClr val="3B217A"/>
              </a:solidFill>
              <a:effectLst/>
              <a:latin typeface="Calibri"/>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sz="800" b="1" i="0" u="none" strike="noStrike" cap="none" normalizeH="0" baseline="0" smtClean="0">
                <a:ln>
                  <a:noFill/>
                </a:ln>
                <a:solidFill>
                  <a:srgbClr val="3B217A"/>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pPr>
            <a:endParaRPr lang="ru-RU" sz="800" b="1" smtClean="0">
              <a:solidFill>
                <a:srgbClr val="3B217A"/>
              </a:solidFill>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ru-RU" sz="800" b="1" i="0" u="none" strike="noStrike" cap="none" normalizeH="0" baseline="0" smtClean="0">
              <a:ln>
                <a:noFill/>
              </a:ln>
              <a:solidFill>
                <a:srgbClr val="3B217A"/>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sz="800" b="1" i="0" u="none" strike="noStrike" cap="none" normalizeH="0" baseline="0" smtClean="0">
                <a:ln>
                  <a:noFill/>
                </a:ln>
                <a:solidFill>
                  <a:srgbClr val="3B217A"/>
                </a:solidFill>
                <a:effectLst/>
                <a:latin typeface="Arial" pitchFamily="34" charset="0"/>
                <a:ea typeface="Times New Roman"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sz="800" b="1" i="0" u="none" strike="noStrike" cap="none" normalizeH="0" baseline="0" smtClean="0">
                <a:ln>
                  <a:noFill/>
                </a:ln>
                <a:solidFill>
                  <a:srgbClr val="3B217A"/>
                </a:solidFill>
                <a:effectLst/>
                <a:latin typeface="Calibri"/>
                <a:ea typeface="Times New Roman" pitchFamily="18" charset="0"/>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sz="800" b="0" i="0" u="none" strike="noStrike" cap="none" normalizeH="0" baseline="0" smtClean="0">
                <a:ln>
                  <a:noFill/>
                </a:ln>
                <a:solidFill>
                  <a:srgbClr val="3B217A"/>
                </a:solidFill>
                <a:effectLst/>
                <a:latin typeface="Calibri"/>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4357686" y="5849813"/>
            <a:ext cx="4643470" cy="523220"/>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Составила библиограф  МБУК Центральная библиотека МР </a:t>
            </a:r>
            <a:r>
              <a:rPr kumimoji="0" lang="ru-RU" sz="1400" b="1" i="0" u="none" strike="noStrike" cap="none" normalizeH="0" baseline="0" err="1" smtClean="0">
                <a:ln>
                  <a:noFill/>
                </a:ln>
                <a:solidFill>
                  <a:schemeClr val="tx1"/>
                </a:solidFill>
                <a:effectLst/>
                <a:latin typeface="Times New Roman" pitchFamily="18" charset="0"/>
                <a:ea typeface="Calibri" pitchFamily="34" charset="0"/>
                <a:cs typeface="Times New Roman" pitchFamily="18" charset="0"/>
              </a:rPr>
              <a:t>Благоварский</a:t>
            </a:r>
            <a:r>
              <a:rPr kumimoji="0" lang="ru-RU"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район Ткачева И.Н.</a:t>
            </a:r>
            <a:endParaRPr kumimoji="0" lang="ru-RU" sz="14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descr="C:\Users\АДМИН\Desktop\default.jpg"/>
          <p:cNvPicPr>
            <a:picLocks noChangeAspect="1" noChangeArrowheads="1"/>
          </p:cNvPicPr>
          <p:nvPr/>
        </p:nvPicPr>
        <p:blipFill>
          <a:blip r:embed="rId2"/>
          <a:stretch>
            <a:fillRect/>
          </a:stretch>
        </p:blipFill>
        <p:spPr bwMode="auto">
          <a:xfrm>
            <a:off x="214282" y="857232"/>
            <a:ext cx="4286280" cy="5429288"/>
          </a:xfrm>
          <a:prstGeom prst="rect">
            <a:avLst/>
          </a:prstGeom>
          <a:noFill/>
        </p:spPr>
      </p:pic>
      <p:pic>
        <p:nvPicPr>
          <p:cNvPr id="2" name="фоновая спокойная - 12 минут_(Inkompmusic.ru) (1).mp3">
            <a:hlinkClick action="ppaction://media"/>
          </p:cNvPr>
          <p:cNvPicPr>
            <a:picLocks noChangeAspect="1"/>
          </p:cNvPicPr>
          <p:nvPr>
            <a:audioFile r:link="rId4"/>
            <p:extLst>
              <p:ext uri="{DAA4B4D4-6D71-4841-9C94-3DE7FCFB9230}">
                <p14:media xmlns="" xmlns:p14="http://schemas.microsoft.com/office/powerpoint/2010/main" r:embed="rId5"/>
              </p:ext>
            </p:extLst>
          </p:nvPr>
        </p:nvPicPr>
        <p:blipFill>
          <a:blip r:embed="rId3"/>
          <a:stretch>
            <a:fillRect/>
          </a:stretch>
        </p:blipFill>
        <p:spPr>
          <a:xfrm>
            <a:off x="4267200" y="3124200"/>
            <a:ext cx="609600" cy="609600"/>
          </a:xfrm>
          <a:prstGeom prst="rect">
            <a:avLst/>
          </a:prstGeom>
        </p:spPr>
      </p:pic>
    </p:spTree>
  </p:cSld>
  <p:clrMapOvr>
    <a:masterClrMapping/>
  </p:clrMapOvr>
  <p:transition spd="slow" advClick="0" advTm="15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 presetClass="mediacall" presetSubtype="0" fill="hold" nodeType="afterEffect">
                                  <p:childTnLs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5072066" y="1928802"/>
            <a:ext cx="3786214" cy="3416320"/>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Особое место в творчестве Нагибина занимали произведения о детстве и юности: «Чистые пруды» (1962), «Переулки моего детства» (1971), «Лето» и «Школа» (1968-1975). Последние три цикла составили «Книгу детства». </a:t>
            </a:r>
          </a:p>
          <a:p>
            <a:r>
              <a:rPr lang="ru-RU" b="1" smtClean="0">
                <a:solidFill>
                  <a:srgbClr val="002060"/>
                </a:solidFill>
                <a:latin typeface="Times New Roman" pitchFamily="18" charset="0"/>
                <a:cs typeface="Times New Roman" pitchFamily="18" charset="0"/>
              </a:rPr>
              <a:t>Он обращается здесь к истокам формирования духовного облика своего лирического героя Сережи Ракитина и его поколения.</a:t>
            </a:r>
            <a:endParaRPr lang="ru-RU" b="1">
              <a:solidFill>
                <a:srgbClr val="002060"/>
              </a:solidFill>
              <a:latin typeface="Times New Roman" pitchFamily="18" charset="0"/>
              <a:cs typeface="Times New Roman" pitchFamily="18" charset="0"/>
            </a:endParaRPr>
          </a:p>
        </p:txBody>
      </p:sp>
      <p:sp>
        <p:nvSpPr>
          <p:cNvPr id="3" name="Прямоугольник 2"/>
          <p:cNvSpPr/>
          <p:nvPr/>
        </p:nvSpPr>
        <p:spPr>
          <a:xfrm>
            <a:off x="2928926" y="714356"/>
            <a:ext cx="3500462" cy="523220"/>
          </a:xfrm>
          <a:prstGeom prst="rect">
            <a:avLst/>
          </a:prstGeom>
        </p:spPr>
        <p:txBody>
          <a:bodyPr wrap="square">
            <a:spAutoFit/>
          </a:bodyPr>
          <a:lstStyle/>
          <a:p>
            <a:pPr algn="ctr"/>
            <a:r>
              <a:rPr lang="ru-RU" sz="2800" b="1" smtClean="0">
                <a:solidFill>
                  <a:srgbClr val="C00000"/>
                </a:solidFill>
                <a:latin typeface="Times New Roman" pitchFamily="18" charset="0"/>
                <a:cs typeface="Times New Roman" pitchFamily="18" charset="0"/>
              </a:rPr>
              <a:t>«Городские»  циклы</a:t>
            </a:r>
            <a:endParaRPr lang="ru-RU" sz="2800" b="1">
              <a:solidFill>
                <a:srgbClr val="C00000"/>
              </a:solidFill>
              <a:latin typeface="Times New Roman" pitchFamily="18" charset="0"/>
              <a:cs typeface="Times New Roman" pitchFamily="18" charset="0"/>
            </a:endParaRPr>
          </a:p>
        </p:txBody>
      </p:sp>
      <p:pic>
        <p:nvPicPr>
          <p:cNvPr id="9218" name="Picture 2" descr="C:\Users\АДМИН\Desktop\11101625_8_B.jpg"/>
          <p:cNvPicPr>
            <a:picLocks noChangeAspect="1" noChangeArrowheads="1"/>
          </p:cNvPicPr>
          <p:nvPr/>
        </p:nvPicPr>
        <p:blipFill>
          <a:blip r:embed="rId2"/>
          <a:stretch>
            <a:fillRect/>
          </a:stretch>
        </p:blipFill>
        <p:spPr bwMode="auto">
          <a:xfrm>
            <a:off x="214282" y="1500174"/>
            <a:ext cx="4786346" cy="4357718"/>
          </a:xfrm>
          <a:prstGeom prst="rect">
            <a:avLst/>
          </a:prstGeom>
          <a:noFill/>
        </p:spPr>
      </p:pic>
    </p:spTree>
  </p:cSld>
  <p:clrMapOvr>
    <a:masterClrMapping/>
  </p:clrMapOvr>
  <p:transition spd="slow" advClick="0" advTm="15000">
    <p:dissolve/>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4214810" y="1500174"/>
            <a:ext cx="4786346" cy="4524315"/>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Начиная с 1955 года талантливый прозаик пробует свои силы на новом поприще – ему предлагают писать сценарии к кинофильмам. Вот некоторые из них:"Гость с Кубани" (1955 год);"Ночной гость", "Трудное счастье" (оба - 1958 год); «Братья Комаровы» (1961 год);</a:t>
            </a:r>
          </a:p>
          <a:p>
            <a:r>
              <a:rPr lang="ru-RU" b="1" smtClean="0">
                <a:solidFill>
                  <a:srgbClr val="002060"/>
                </a:solidFill>
                <a:latin typeface="Times New Roman" pitchFamily="18" charset="0"/>
                <a:cs typeface="Times New Roman" pitchFamily="18" charset="0"/>
              </a:rPr>
              <a:t>"Председатель" (1964 год);"Бабье царство" (1967 год);"Директор", "Чайковский" (оба - 1969 год);"Дерсу Узала", "Ярослав Домбровский" (оба – 1975 год);"Поздняя встреча" (1978 год);"Детство Бемби", "Юность Бемби" (1985 и 1986 года);"Гардемарины, вперед"! (1987, 1991, 1992 года).</a:t>
            </a:r>
          </a:p>
          <a:p>
            <a:endParaRPr lang="ru-RU">
              <a:latin typeface="Times New Roman" pitchFamily="18" charset="0"/>
              <a:cs typeface="Times New Roman" pitchFamily="18" charset="0"/>
            </a:endParaRPr>
          </a:p>
        </p:txBody>
      </p:sp>
      <p:sp>
        <p:nvSpPr>
          <p:cNvPr id="3" name="Прямоугольник 2"/>
          <p:cNvSpPr/>
          <p:nvPr/>
        </p:nvSpPr>
        <p:spPr>
          <a:xfrm>
            <a:off x="2357422" y="714356"/>
            <a:ext cx="3388137" cy="523220"/>
          </a:xfrm>
          <a:prstGeom prst="rect">
            <a:avLst/>
          </a:prstGeom>
        </p:spPr>
        <p:txBody>
          <a:bodyPr wrap="square">
            <a:spAutoFit/>
          </a:bodyPr>
          <a:lstStyle/>
          <a:p>
            <a:pPr algn="ctr"/>
            <a:r>
              <a:rPr lang="ru-RU" sz="2800" b="1" smtClean="0">
                <a:solidFill>
                  <a:srgbClr val="C00000"/>
                </a:solidFill>
                <a:latin typeface="Times New Roman" pitchFamily="18" charset="0"/>
                <a:cs typeface="Times New Roman" pitchFamily="18" charset="0"/>
              </a:rPr>
              <a:t>Кинематография</a:t>
            </a:r>
            <a:endParaRPr lang="ru-RU" sz="2800" b="1">
              <a:solidFill>
                <a:srgbClr val="C00000"/>
              </a:solidFill>
              <a:latin typeface="Times New Roman" pitchFamily="18" charset="0"/>
              <a:cs typeface="Times New Roman" pitchFamily="18" charset="0"/>
            </a:endParaRPr>
          </a:p>
        </p:txBody>
      </p:sp>
      <p:pic>
        <p:nvPicPr>
          <p:cNvPr id="6" name="Picture 3" descr="C:\Users\АДМИН\Desktop\VLF89IiLTso.jpg"/>
          <p:cNvPicPr>
            <a:picLocks noChangeAspect="1" noChangeArrowheads="1"/>
          </p:cNvPicPr>
          <p:nvPr/>
        </p:nvPicPr>
        <p:blipFill>
          <a:blip r:embed="rId2"/>
          <a:stretch>
            <a:fillRect/>
          </a:stretch>
        </p:blipFill>
        <p:spPr bwMode="auto">
          <a:xfrm>
            <a:off x="142844" y="1928802"/>
            <a:ext cx="3929090" cy="3786214"/>
          </a:xfrm>
          <a:prstGeom prst="rect">
            <a:avLst/>
          </a:prstGeom>
          <a:noFill/>
        </p:spPr>
      </p:pic>
    </p:spTree>
  </p:cSld>
  <p:clrMapOvr>
    <a:masterClrMapping/>
  </p:clrMapOvr>
  <p:transition spd="slow" advClick="0" advTm="15000">
    <p:dissolve/>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5143504" y="2143116"/>
            <a:ext cx="3857652" cy="3416320"/>
          </a:xfrm>
          <a:prstGeom prst="rect">
            <a:avLst/>
          </a:prstGeom>
        </p:spPr>
        <p:txBody>
          <a:bodyPr wrap="square">
            <a:spAutoFit/>
          </a:bodyPr>
          <a:lstStyle/>
          <a:p>
            <a:endParaRPr lang="ru-RU" b="1" smtClean="0"/>
          </a:p>
          <a:p>
            <a:r>
              <a:rPr lang="ru-RU" b="1" smtClean="0">
                <a:solidFill>
                  <a:srgbClr val="002060"/>
                </a:solidFill>
                <a:latin typeface="Times New Roman" pitchFamily="18" charset="0"/>
                <a:cs typeface="Times New Roman" pitchFamily="18" charset="0"/>
              </a:rPr>
              <a:t>В течении десяти лет, начиная с 1955 года, он работал в редакционной коллегии журнала “Знамя”, а с 1966 года, на протяжении 15 лет, - в журнале "Наш современник”. С 1975 входил в состав правления СП РСФСР, а с 1981 – правления СП СССР. Нагибину было присвоено звание Заслуженного работника культуры ПНР.</a:t>
            </a:r>
            <a:endParaRPr lang="ru-RU" b="1">
              <a:solidFill>
                <a:srgbClr val="002060"/>
              </a:solidFill>
              <a:latin typeface="Times New Roman" pitchFamily="18" charset="0"/>
              <a:cs typeface="Times New Roman" pitchFamily="18" charset="0"/>
            </a:endParaRPr>
          </a:p>
        </p:txBody>
      </p:sp>
      <p:sp>
        <p:nvSpPr>
          <p:cNvPr id="3" name="Прямоугольник 2"/>
          <p:cNvSpPr/>
          <p:nvPr/>
        </p:nvSpPr>
        <p:spPr>
          <a:xfrm>
            <a:off x="1785918" y="857232"/>
            <a:ext cx="4220930" cy="523220"/>
          </a:xfrm>
          <a:prstGeom prst="rect">
            <a:avLst/>
          </a:prstGeom>
        </p:spPr>
        <p:txBody>
          <a:bodyPr wrap="square">
            <a:spAutoFit/>
          </a:bodyPr>
          <a:lstStyle/>
          <a:p>
            <a:pPr algn="ctr"/>
            <a:r>
              <a:rPr lang="ru-RU" sz="2800" b="1" smtClean="0">
                <a:solidFill>
                  <a:srgbClr val="C00000"/>
                </a:solidFill>
                <a:latin typeface="Times New Roman" pitchFamily="18" charset="0"/>
                <a:cs typeface="Times New Roman" pitchFamily="18" charset="0"/>
              </a:rPr>
              <a:t>    Общественная   жизнь</a:t>
            </a:r>
            <a:endParaRPr lang="ru-RU" sz="2800" b="1">
              <a:solidFill>
                <a:srgbClr val="C00000"/>
              </a:solidFill>
              <a:latin typeface="Times New Roman" pitchFamily="18" charset="0"/>
              <a:cs typeface="Times New Roman" pitchFamily="18" charset="0"/>
            </a:endParaRPr>
          </a:p>
        </p:txBody>
      </p:sp>
      <p:pic>
        <p:nvPicPr>
          <p:cNvPr id="11266" name="Picture 2" descr="C:\Users\АДМИН\Desktop\blog_entry_648195.jpg"/>
          <p:cNvPicPr>
            <a:picLocks noChangeAspect="1" noChangeArrowheads="1"/>
          </p:cNvPicPr>
          <p:nvPr/>
        </p:nvPicPr>
        <p:blipFill>
          <a:blip r:embed="rId2"/>
          <a:stretch>
            <a:fillRect/>
          </a:stretch>
        </p:blipFill>
        <p:spPr bwMode="auto">
          <a:xfrm>
            <a:off x="357158" y="2214554"/>
            <a:ext cx="4429156" cy="3429024"/>
          </a:xfrm>
          <a:prstGeom prst="rect">
            <a:avLst/>
          </a:prstGeom>
          <a:noFill/>
        </p:spPr>
      </p:pic>
    </p:spTree>
  </p:cSld>
  <p:clrMapOvr>
    <a:masterClrMapping/>
  </p:clrMapOvr>
  <p:transition spd="slow" advClick="0" advTm="15000">
    <p:dissolve/>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2714612" y="714356"/>
            <a:ext cx="2780077" cy="523220"/>
          </a:xfrm>
          <a:prstGeom prst="rect">
            <a:avLst/>
          </a:prstGeom>
        </p:spPr>
        <p:txBody>
          <a:bodyPr wrap="square">
            <a:spAutoFit/>
          </a:bodyPr>
          <a:lstStyle/>
          <a:p>
            <a:pPr algn="ctr"/>
            <a:r>
              <a:rPr lang="ru-RU" sz="2400" b="1" smtClean="0">
                <a:solidFill>
                  <a:srgbClr val="C00000"/>
                </a:solidFill>
                <a:latin typeface="Times New Roman" pitchFamily="18" charset="0"/>
                <a:cs typeface="Times New Roman" pitchFamily="18" charset="0"/>
              </a:rPr>
              <a:t>    </a:t>
            </a:r>
            <a:r>
              <a:rPr lang="ru-RU" sz="2800" b="1" smtClean="0">
                <a:solidFill>
                  <a:srgbClr val="C00000"/>
                </a:solidFill>
                <a:latin typeface="Times New Roman" pitchFamily="18" charset="0"/>
                <a:cs typeface="Times New Roman" pitchFamily="18" charset="0"/>
              </a:rPr>
              <a:t>Путешествия</a:t>
            </a:r>
            <a:endParaRPr lang="ru-RU" sz="2800" b="1">
              <a:solidFill>
                <a:srgbClr val="C00000"/>
              </a:solidFill>
              <a:latin typeface="Times New Roman" pitchFamily="18" charset="0"/>
              <a:cs typeface="Times New Roman" pitchFamily="18" charset="0"/>
            </a:endParaRPr>
          </a:p>
        </p:txBody>
      </p:sp>
      <p:sp>
        <p:nvSpPr>
          <p:cNvPr id="3" name="Прямоугольник 2"/>
          <p:cNvSpPr/>
          <p:nvPr/>
        </p:nvSpPr>
        <p:spPr>
          <a:xfrm>
            <a:off x="4286248" y="1785926"/>
            <a:ext cx="4714908" cy="4247317"/>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В связи со своими общественными назначениями и творческой деятельностью, а также в соответствии с личными желаниями знаменитый писатель много путешествовал.</a:t>
            </a:r>
          </a:p>
          <a:p>
            <a:r>
              <a:rPr lang="ru-RU" b="1" smtClean="0">
                <a:solidFill>
                  <a:srgbClr val="002060"/>
                </a:solidFill>
                <a:latin typeface="Times New Roman" pitchFamily="18" charset="0"/>
                <a:cs typeface="Times New Roman" pitchFamily="18" charset="0"/>
              </a:rPr>
              <a:t> С 1955 года он побывал в таких странах, как Турция, Греция, Египет (1962 год), Италия, Австрия, Люксембург (1965 год), Япония, Гонконг (1966 год), США, Нигерия (1969 год), Венгрия, Франция (1971 год), Сингапур, Болгария, Австралия, (1974 год), Югославия, Индия (1977 год) и другие, посещая некоторые государства не один раз и совершая зарубежные поездки вплоть до 1985 года. </a:t>
            </a:r>
            <a:endParaRPr lang="ru-RU" b="1">
              <a:solidFill>
                <a:srgbClr val="002060"/>
              </a:solidFill>
              <a:latin typeface="Times New Roman" pitchFamily="18" charset="0"/>
              <a:cs typeface="Times New Roman" pitchFamily="18" charset="0"/>
            </a:endParaRPr>
          </a:p>
        </p:txBody>
      </p:sp>
      <p:pic>
        <p:nvPicPr>
          <p:cNvPr id="6146" name="Picture 2" descr="C:\Users\АДМИН\Desktop\51449742.jpg"/>
          <p:cNvPicPr>
            <a:picLocks noChangeAspect="1" noChangeArrowheads="1"/>
          </p:cNvPicPr>
          <p:nvPr/>
        </p:nvPicPr>
        <p:blipFill>
          <a:blip r:embed="rId2"/>
          <a:stretch>
            <a:fillRect/>
          </a:stretch>
        </p:blipFill>
        <p:spPr bwMode="auto">
          <a:xfrm>
            <a:off x="142844" y="1857364"/>
            <a:ext cx="3929090" cy="4143404"/>
          </a:xfrm>
          <a:prstGeom prst="rect">
            <a:avLst/>
          </a:prstGeom>
          <a:noFill/>
        </p:spPr>
      </p:pic>
    </p:spTree>
  </p:cSld>
  <p:clrMapOvr>
    <a:masterClrMapping/>
  </p:clrMapOvr>
  <p:transition spd="slow" advClick="0" advTm="15000">
    <p:dissolve/>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4643438" y="2285992"/>
            <a:ext cx="4214842" cy="3487758"/>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Личная жизнь Нагибина, так же как и его творчество, складывалась непросто. Он был шесть раз женат, в том числе и на Белле Ахмадулиной. Последняя жена писателя — Алла Григорьевна, переводчица по профессии, — стала и хранительницей его наследия. Они были счастливы почти двадцать пять лет, и свою любовь к ней Нагибин выразил в романтической сказке «Рассказ синего лягушонка».</a:t>
            </a:r>
            <a:endParaRPr lang="ru-RU" b="1">
              <a:solidFill>
                <a:srgbClr val="002060"/>
              </a:solidFill>
              <a:latin typeface="Times New Roman" pitchFamily="18" charset="0"/>
              <a:cs typeface="Times New Roman" pitchFamily="18" charset="0"/>
            </a:endParaRPr>
          </a:p>
        </p:txBody>
      </p:sp>
      <p:pic>
        <p:nvPicPr>
          <p:cNvPr id="4098" name="Picture 2" descr="C:\Users\АДМИН\Desktop\tmp1pGKOD.jpeg"/>
          <p:cNvPicPr>
            <a:picLocks noChangeAspect="1" noChangeArrowheads="1"/>
          </p:cNvPicPr>
          <p:nvPr/>
        </p:nvPicPr>
        <p:blipFill>
          <a:blip r:embed="rId2"/>
          <a:stretch>
            <a:fillRect/>
          </a:stretch>
        </p:blipFill>
        <p:spPr bwMode="auto">
          <a:xfrm>
            <a:off x="285720" y="2214554"/>
            <a:ext cx="4000528" cy="3714776"/>
          </a:xfrm>
          <a:prstGeom prst="rect">
            <a:avLst/>
          </a:prstGeom>
          <a:noFill/>
        </p:spPr>
      </p:pic>
      <p:sp>
        <p:nvSpPr>
          <p:cNvPr id="4" name="Прямоугольник 3"/>
          <p:cNvSpPr/>
          <p:nvPr/>
        </p:nvSpPr>
        <p:spPr>
          <a:xfrm>
            <a:off x="1643042" y="785794"/>
            <a:ext cx="4577807" cy="523220"/>
          </a:xfrm>
          <a:prstGeom prst="rect">
            <a:avLst/>
          </a:prstGeom>
        </p:spPr>
        <p:txBody>
          <a:bodyPr wrap="square">
            <a:spAutoFit/>
          </a:bodyPr>
          <a:lstStyle/>
          <a:p>
            <a:pPr algn="ctr"/>
            <a:r>
              <a:rPr lang="ru-RU" sz="2800" b="1" smtClean="0">
                <a:solidFill>
                  <a:srgbClr val="C00000"/>
                </a:solidFill>
                <a:latin typeface="Times New Roman" pitchFamily="18" charset="0"/>
                <a:cs typeface="Times New Roman" pitchFamily="18" charset="0"/>
              </a:rPr>
              <a:t>Личная  жизнь  Нагибина</a:t>
            </a:r>
            <a:endParaRPr lang="ru-RU" sz="2800" b="1">
              <a:solidFill>
                <a:srgbClr val="C0000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4214810" y="2214554"/>
            <a:ext cx="4500594" cy="3139321"/>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За несколько дней до смерти Ю.Нагибин подготовил к печати свой «Дневник», который произвел эффект разорвавшейся бомбы. </a:t>
            </a:r>
          </a:p>
          <a:p>
            <a:r>
              <a:rPr lang="ru-RU" b="1" smtClean="0">
                <a:solidFill>
                  <a:srgbClr val="002060"/>
                </a:solidFill>
                <a:latin typeface="Times New Roman" pitchFamily="18" charset="0"/>
                <a:cs typeface="Times New Roman" pitchFamily="18" charset="0"/>
              </a:rPr>
              <a:t>Сменился строй, цензура рухнула, изменились нравственные приоритеты, вся привычная жизнь пошла кувырком…и в этот момент мастер позволил себе то, что скрывал много лет – собственное мнение. А может быть, просто «чтобы помнили…»?</a:t>
            </a:r>
            <a:endParaRPr lang="ru-RU" b="1">
              <a:solidFill>
                <a:srgbClr val="002060"/>
              </a:solidFill>
              <a:latin typeface="Times New Roman" pitchFamily="18" charset="0"/>
              <a:cs typeface="Times New Roman" pitchFamily="18" charset="0"/>
            </a:endParaRPr>
          </a:p>
        </p:txBody>
      </p:sp>
      <p:pic>
        <p:nvPicPr>
          <p:cNvPr id="4098" name="Picture 2" descr="C:\Users\АДМИН\Desktop\1010343091.jpg"/>
          <p:cNvPicPr>
            <a:picLocks noChangeAspect="1" noChangeArrowheads="1"/>
          </p:cNvPicPr>
          <p:nvPr/>
        </p:nvPicPr>
        <p:blipFill>
          <a:blip r:embed="rId2"/>
          <a:stretch>
            <a:fillRect/>
          </a:stretch>
        </p:blipFill>
        <p:spPr bwMode="auto">
          <a:xfrm>
            <a:off x="428596" y="2000240"/>
            <a:ext cx="3357586" cy="3857652"/>
          </a:xfrm>
          <a:prstGeom prst="rect">
            <a:avLst/>
          </a:prstGeom>
          <a:noFill/>
        </p:spPr>
      </p:pic>
      <p:sp>
        <p:nvSpPr>
          <p:cNvPr id="4" name="Прямоугольник 3"/>
          <p:cNvSpPr/>
          <p:nvPr/>
        </p:nvSpPr>
        <p:spPr>
          <a:xfrm>
            <a:off x="1571604" y="785794"/>
            <a:ext cx="6715172" cy="523220"/>
          </a:xfrm>
          <a:prstGeom prst="rect">
            <a:avLst/>
          </a:prstGeom>
        </p:spPr>
        <p:txBody>
          <a:bodyPr wrap="square">
            <a:spAutoFit/>
          </a:bodyPr>
          <a:lstStyle/>
          <a:p>
            <a:pPr algn="ctr"/>
            <a:r>
              <a:rPr lang="ru-RU" sz="2400" b="1" smtClean="0">
                <a:solidFill>
                  <a:srgbClr val="C00000"/>
                </a:solidFill>
                <a:latin typeface="Times New Roman" pitchFamily="18" charset="0"/>
                <a:cs typeface="Times New Roman" pitchFamily="18" charset="0"/>
              </a:rPr>
              <a:t>    </a:t>
            </a:r>
            <a:r>
              <a:rPr lang="ru-RU" sz="2800" b="1" smtClean="0">
                <a:solidFill>
                  <a:srgbClr val="C00000"/>
                </a:solidFill>
                <a:latin typeface="Times New Roman" pitchFamily="18" charset="0"/>
                <a:cs typeface="Times New Roman" pitchFamily="18" charset="0"/>
              </a:rPr>
              <a:t>Главная  книга писателя  Нагибина</a:t>
            </a:r>
            <a:endParaRPr lang="ru-RU" sz="2800">
              <a:solidFill>
                <a:srgbClr val="C0000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4500562" y="2143116"/>
            <a:ext cx="4286280" cy="3693319"/>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Со страниц прощального произведения Нагибин предстает в образе одинокого и в жизни, и в литературе человека. Сильный, энергичный, он чуть ли не с 30-летнего возраста все чаще обращался к мыслям о близком конце, испытывая чувство «призрачности существования»:</a:t>
            </a:r>
          </a:p>
          <a:p>
            <a:r>
              <a:rPr lang="ru-RU" b="1" smtClean="0">
                <a:solidFill>
                  <a:srgbClr val="002060"/>
                </a:solidFill>
                <a:latin typeface="Times New Roman" pitchFamily="18" charset="0"/>
                <a:cs typeface="Times New Roman" pitchFamily="18" charset="0"/>
              </a:rPr>
              <a:t> «Из любого соприкосновения с жизнью я выношу простое и глубокое презрение к себе, ибо всякий раз убеждаюсь, что я не настоящий». </a:t>
            </a:r>
            <a:endParaRPr lang="ru-RU" b="1">
              <a:solidFill>
                <a:srgbClr val="002060"/>
              </a:solidFill>
              <a:latin typeface="Times New Roman" pitchFamily="18" charset="0"/>
              <a:cs typeface="Times New Roman" pitchFamily="18" charset="0"/>
            </a:endParaRPr>
          </a:p>
        </p:txBody>
      </p:sp>
      <p:pic>
        <p:nvPicPr>
          <p:cNvPr id="1026" name="Picture 2" descr="C:\Users\АДМИН\Desktop\fkshn49rqc2k-iurii-nagibin.jpg"/>
          <p:cNvPicPr>
            <a:picLocks noChangeAspect="1" noChangeArrowheads="1"/>
          </p:cNvPicPr>
          <p:nvPr/>
        </p:nvPicPr>
        <p:blipFill>
          <a:blip r:embed="rId2"/>
          <a:stretch>
            <a:fillRect/>
          </a:stretch>
        </p:blipFill>
        <p:spPr bwMode="auto">
          <a:xfrm>
            <a:off x="428596" y="2143116"/>
            <a:ext cx="3571900" cy="3786214"/>
          </a:xfrm>
          <a:prstGeom prst="rect">
            <a:avLst/>
          </a:prstGeom>
          <a:noFill/>
        </p:spPr>
      </p:pic>
    </p:spTree>
  </p:cSld>
  <p:clrMapOvr>
    <a:masterClrMapping/>
  </p:clrMapOvr>
  <p:transition spd="slow" advClick="0" advTm="15000">
    <p:dissolve/>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285720" y="928670"/>
            <a:ext cx="8643998" cy="4739759"/>
          </a:xfrm>
          <a:prstGeom prst="rect">
            <a:avLst/>
          </a:prstGeom>
        </p:spPr>
        <p:txBody>
          <a:bodyPr wrap="square">
            <a:spAutoFit/>
          </a:bodyPr>
          <a:lstStyle/>
          <a:p>
            <a:pPr algn="ctr"/>
            <a:endParaRPr lang="ru-RU" b="1" smtClean="0"/>
          </a:p>
          <a:p>
            <a:pPr algn="ctr"/>
            <a:r>
              <a:rPr lang="ru-RU" sz="2800" b="1" smtClean="0">
                <a:solidFill>
                  <a:srgbClr val="C00000"/>
                </a:solidFill>
                <a:latin typeface="Times New Roman" pitchFamily="18" charset="0"/>
                <a:cs typeface="Times New Roman" pitchFamily="18" charset="0"/>
              </a:rPr>
              <a:t>НАГРАДЫ    ЮРИЯ   НАГИБИНА</a:t>
            </a:r>
          </a:p>
          <a:p>
            <a:br>
              <a:rPr lang="ru-RU" smtClean="0"/>
            </a:br>
            <a:br>
              <a:rPr lang="ru-RU" smtClean="0"/>
            </a:br>
            <a:r>
              <a:rPr lang="ru-RU" b="1" smtClean="0">
                <a:latin typeface="Times New Roman" pitchFamily="18" charset="0"/>
                <a:cs typeface="Times New Roman" pitchFamily="18" charset="0"/>
              </a:rPr>
              <a:t>● </a:t>
            </a:r>
            <a:r>
              <a:rPr lang="ru-RU" sz="2000" b="1" smtClean="0">
                <a:solidFill>
                  <a:srgbClr val="002060"/>
                </a:solidFill>
                <a:latin typeface="Times New Roman" pitchFamily="18" charset="0"/>
                <a:cs typeface="Times New Roman" pitchFamily="18" charset="0"/>
              </a:rPr>
              <a:t>Премия «Оскар» за фильм «Дерсу Узала»</a:t>
            </a:r>
            <a:br>
              <a:rPr lang="ru-RU" sz="2000" smtClean="0">
                <a:solidFill>
                  <a:srgbClr val="002060"/>
                </a:solidFill>
                <a:latin typeface="Times New Roman" pitchFamily="18" charset="0"/>
                <a:cs typeface="Times New Roman" pitchFamily="18" charset="0"/>
              </a:rPr>
            </a:br>
            <a:br>
              <a:rPr lang="ru-RU" sz="2000" smtClean="0">
                <a:solidFill>
                  <a:srgbClr val="002060"/>
                </a:solidFill>
                <a:latin typeface="Times New Roman" pitchFamily="18" charset="0"/>
                <a:cs typeface="Times New Roman" pitchFamily="18" charset="0"/>
              </a:rPr>
            </a:br>
            <a:r>
              <a:rPr lang="ru-RU" sz="2000" b="1" smtClean="0">
                <a:solidFill>
                  <a:srgbClr val="002060"/>
                </a:solidFill>
                <a:latin typeface="Times New Roman" pitchFamily="18" charset="0"/>
                <a:cs typeface="Times New Roman" pitchFamily="18" charset="0"/>
              </a:rPr>
              <a:t>● Гран-при в Локарно за фильм «Девочка и эхо»</a:t>
            </a:r>
            <a:br>
              <a:rPr lang="ru-RU" sz="2000" smtClean="0">
                <a:solidFill>
                  <a:srgbClr val="002060"/>
                </a:solidFill>
                <a:latin typeface="Times New Roman" pitchFamily="18" charset="0"/>
                <a:cs typeface="Times New Roman" pitchFamily="18" charset="0"/>
              </a:rPr>
            </a:br>
            <a:br>
              <a:rPr lang="ru-RU" sz="2000" smtClean="0">
                <a:solidFill>
                  <a:srgbClr val="002060"/>
                </a:solidFill>
                <a:latin typeface="Times New Roman" pitchFamily="18" charset="0"/>
                <a:cs typeface="Times New Roman" pitchFamily="18" charset="0"/>
              </a:rPr>
            </a:br>
            <a:r>
              <a:rPr lang="ru-RU" sz="2000" b="1" smtClean="0">
                <a:solidFill>
                  <a:srgbClr val="002060"/>
                </a:solidFill>
                <a:latin typeface="Times New Roman" pitchFamily="18" charset="0"/>
                <a:cs typeface="Times New Roman" pitchFamily="18" charset="0"/>
              </a:rPr>
              <a:t>● Лучший писатель Европы</a:t>
            </a:r>
            <a:br>
              <a:rPr lang="ru-RU" sz="2000" smtClean="0">
                <a:solidFill>
                  <a:srgbClr val="002060"/>
                </a:solidFill>
                <a:latin typeface="Times New Roman" pitchFamily="18" charset="0"/>
                <a:cs typeface="Times New Roman" pitchFamily="18" charset="0"/>
              </a:rPr>
            </a:br>
            <a:br>
              <a:rPr lang="ru-RU" sz="2000" smtClean="0">
                <a:solidFill>
                  <a:srgbClr val="002060"/>
                </a:solidFill>
                <a:latin typeface="Times New Roman" pitchFamily="18" charset="0"/>
                <a:cs typeface="Times New Roman" pitchFamily="18" charset="0"/>
              </a:rPr>
            </a:br>
            <a:r>
              <a:rPr lang="ru-RU" sz="2000" b="1" smtClean="0">
                <a:solidFill>
                  <a:srgbClr val="002060"/>
                </a:solidFill>
                <a:latin typeface="Times New Roman" pitchFamily="18" charset="0"/>
                <a:cs typeface="Times New Roman" pitchFamily="18" charset="0"/>
              </a:rPr>
              <a:t>● Приз в Сан-Себастьяно за «Бабье царство»</a:t>
            </a:r>
            <a:br>
              <a:rPr lang="ru-RU" sz="2000" smtClean="0">
                <a:solidFill>
                  <a:srgbClr val="002060"/>
                </a:solidFill>
                <a:latin typeface="Times New Roman" pitchFamily="18" charset="0"/>
                <a:cs typeface="Times New Roman" pitchFamily="18" charset="0"/>
              </a:rPr>
            </a:br>
            <a:br>
              <a:rPr lang="ru-RU" sz="2000" smtClean="0">
                <a:solidFill>
                  <a:srgbClr val="002060"/>
                </a:solidFill>
                <a:latin typeface="Times New Roman" pitchFamily="18" charset="0"/>
                <a:cs typeface="Times New Roman" pitchFamily="18" charset="0"/>
              </a:rPr>
            </a:br>
            <a:r>
              <a:rPr lang="ru-RU" sz="2000" b="1" smtClean="0">
                <a:solidFill>
                  <a:srgbClr val="002060"/>
                </a:solidFill>
                <a:latin typeface="Times New Roman" pitchFamily="18" charset="0"/>
                <a:cs typeface="Times New Roman" pitchFamily="18" charset="0"/>
              </a:rPr>
              <a:t>● «Золотой лев» на Венецианском фестивале за «Встань и иди»</a:t>
            </a:r>
            <a:br>
              <a:rPr lang="ru-RU" sz="2000" smtClean="0">
                <a:solidFill>
                  <a:srgbClr val="002060"/>
                </a:solidFill>
                <a:latin typeface="Times New Roman" pitchFamily="18" charset="0"/>
                <a:cs typeface="Times New Roman" pitchFamily="18" charset="0"/>
              </a:rPr>
            </a:br>
            <a:br>
              <a:rPr lang="ru-RU" sz="2000" smtClean="0">
                <a:solidFill>
                  <a:srgbClr val="002060"/>
                </a:solidFill>
                <a:latin typeface="Times New Roman" pitchFamily="18" charset="0"/>
                <a:cs typeface="Times New Roman" pitchFamily="18" charset="0"/>
              </a:rPr>
            </a:br>
            <a:r>
              <a:rPr lang="ru-RU" sz="2000" b="1" smtClean="0">
                <a:solidFill>
                  <a:srgbClr val="002060"/>
                </a:solidFill>
                <a:latin typeface="Times New Roman" pitchFamily="18" charset="0"/>
                <a:cs typeface="Times New Roman" pitchFamily="18" charset="0"/>
              </a:rPr>
              <a:t>● Гран-при Каннского фестиваля за документальный цикл о России. </a:t>
            </a:r>
            <a:endParaRPr lang="ru-RU" sz="2000">
              <a:solidFill>
                <a:srgbClr val="00206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5286380" y="2786058"/>
            <a:ext cx="3500462" cy="2677656"/>
          </a:xfrm>
          <a:prstGeom prst="rect">
            <a:avLst/>
          </a:prstGeom>
        </p:spPr>
        <p:txBody>
          <a:bodyPr wrap="square">
            <a:spAutoFit/>
          </a:bodyPr>
          <a:lstStyle/>
          <a:p>
            <a:pPr algn="ctr"/>
            <a:r>
              <a:rPr lang="ru-RU" sz="2400" b="1" smtClean="0">
                <a:solidFill>
                  <a:srgbClr val="002060"/>
                </a:solidFill>
                <a:latin typeface="Times New Roman" pitchFamily="18" charset="0"/>
                <a:cs typeface="Times New Roman" pitchFamily="18" charset="0"/>
              </a:rPr>
              <a:t>Умер  Ю. Нагибин в Москве 17 июня 1994 года. Похоронен на Новодевичьем кладбище.</a:t>
            </a:r>
          </a:p>
          <a:p>
            <a:br>
              <a:rPr lang="ru-RU" sz="2400" smtClean="0">
                <a:latin typeface="Times New Roman" pitchFamily="18" charset="0"/>
                <a:cs typeface="Times New Roman" pitchFamily="18" charset="0"/>
              </a:rPr>
            </a:br>
            <a:endParaRPr lang="ru-RU" sz="2400">
              <a:latin typeface="Times New Roman" pitchFamily="18" charset="0"/>
              <a:cs typeface="Times New Roman" pitchFamily="18" charset="0"/>
            </a:endParaRPr>
          </a:p>
        </p:txBody>
      </p:sp>
      <p:pic>
        <p:nvPicPr>
          <p:cNvPr id="5122" name="Picture 2" descr="C:\Users\АДМИН\Desktop\image003.jpg"/>
          <p:cNvPicPr>
            <a:picLocks noChangeAspect="1" noChangeArrowheads="1"/>
          </p:cNvPicPr>
          <p:nvPr/>
        </p:nvPicPr>
        <p:blipFill>
          <a:blip r:embed="rId2"/>
          <a:stretch>
            <a:fillRect/>
          </a:stretch>
        </p:blipFill>
        <p:spPr bwMode="auto">
          <a:xfrm>
            <a:off x="857224" y="1785926"/>
            <a:ext cx="4143404" cy="3643337"/>
          </a:xfrm>
          <a:prstGeom prst="rect">
            <a:avLst/>
          </a:prstGeom>
          <a:noFill/>
        </p:spPr>
      </p:pic>
    </p:spTree>
  </p:cSld>
  <p:clrMapOvr>
    <a:masterClrMapping/>
  </p:clrMapOvr>
  <p:transition spd="slow" advClick="0" advTm="15000">
    <p:dissolve/>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146" name="Picture 2" descr="C:\Users\АДМИН\Desktop\3_bc825f46.jpg"/>
          <p:cNvPicPr>
            <a:picLocks noChangeAspect="1" noChangeArrowheads="1"/>
          </p:cNvPicPr>
          <p:nvPr/>
        </p:nvPicPr>
        <p:blipFill>
          <a:blip r:embed="rId2"/>
          <a:stretch>
            <a:fillRect/>
          </a:stretch>
        </p:blipFill>
        <p:spPr bwMode="auto">
          <a:xfrm>
            <a:off x="285720" y="1785926"/>
            <a:ext cx="4714908" cy="4162423"/>
          </a:xfrm>
          <a:prstGeom prst="rect">
            <a:avLst/>
          </a:prstGeom>
          <a:noFill/>
        </p:spPr>
      </p:pic>
      <p:sp>
        <p:nvSpPr>
          <p:cNvPr id="3" name="Прямоугольник 2"/>
          <p:cNvSpPr/>
          <p:nvPr/>
        </p:nvSpPr>
        <p:spPr>
          <a:xfrm>
            <a:off x="5214942" y="2643182"/>
            <a:ext cx="3786214" cy="3231654"/>
          </a:xfrm>
          <a:prstGeom prst="rect">
            <a:avLst/>
          </a:prstGeom>
        </p:spPr>
        <p:txBody>
          <a:bodyPr wrap="square">
            <a:spAutoFit/>
          </a:bodyPr>
          <a:lstStyle/>
          <a:p>
            <a:pPr algn="ctr"/>
            <a:r>
              <a:rPr lang="ru-RU" sz="2400" b="1" smtClean="0">
                <a:solidFill>
                  <a:srgbClr val="002060"/>
                </a:solidFill>
                <a:latin typeface="Times New Roman" pitchFamily="18" charset="0"/>
                <a:cs typeface="Times New Roman" pitchFamily="18" charset="0"/>
              </a:rPr>
              <a:t>В 2018 году в Москве на доме, в котором родился и вырос писатель (Армянский пер., 9), открыта мемориальная доска (скульптор А. Рукавишников). </a:t>
            </a:r>
          </a:p>
          <a:p>
            <a:br>
              <a:rPr lang="ru-RU" smtClean="0"/>
            </a:br>
            <a:endParaRPr lang="ru-RU"/>
          </a:p>
        </p:txBody>
      </p:sp>
    </p:spTree>
  </p:cSld>
  <p:clrMapOvr>
    <a:masterClrMapping/>
  </p:clrMapOvr>
  <p:transition spd="slow" advClick="0" advTm="15000">
    <p:dissolve/>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 name="Рисунок 1" descr="Нагибин"/>
          <p:cNvPicPr/>
          <p:nvPr/>
        </p:nvPicPr>
        <p:blipFill>
          <a:blip r:embed="rId2"/>
          <a:stretch>
            <a:fillRect/>
          </a:stretch>
        </p:blipFill>
        <p:spPr bwMode="auto">
          <a:xfrm>
            <a:off x="285720" y="1857364"/>
            <a:ext cx="4143404" cy="3857652"/>
          </a:xfrm>
          <a:prstGeom prst="rect">
            <a:avLst/>
          </a:prstGeom>
          <a:noFill/>
          <a:ln w="9525">
            <a:noFill/>
            <a:miter lim="800000"/>
          </a:ln>
        </p:spPr>
      </p:pic>
      <p:graphicFrame>
        <p:nvGraphicFramePr>
          <p:cNvPr id="3" name="Таблица 2"/>
          <p:cNvGraphicFramePr>
            <a:graphicFrameLocks noGrp="1"/>
          </p:cNvGraphicFramePr>
          <p:nvPr/>
        </p:nvGraphicFramePr>
        <p:xfrm>
          <a:off x="4714844" y="1714488"/>
          <a:ext cx="4214874" cy="4214842"/>
        </p:xfrm>
        <a:graphic>
          <a:graphicData uri="http://schemas.openxmlformats.org/drawingml/2006/table">
            <a:tbl>
              <a:tblPr/>
              <a:tblGrid>
                <a:gridCol w="4214874"/>
              </a:tblGrid>
              <a:tr h="4214842">
                <a:tc>
                  <a:txBody>
                    <a:bodyPr/>
                    <a:lstStyle/>
                    <a:p>
                      <a:pPr algn="r">
                        <a:lnSpc>
                          <a:spcPts val="1200"/>
                        </a:lnSpc>
                        <a:spcAft>
                          <a:spcPct val="0"/>
                        </a:spcAft>
                      </a:pPr>
                      <a:r>
                        <a:rPr lang="ru-RU" sz="850" i="1">
                          <a:solidFill>
                            <a:srgbClr val="3B217A"/>
                          </a:solidFill>
                          <a:latin typeface="Arial"/>
                          <a:ea typeface="Times New Roman"/>
                          <a:cs typeface="Times New Roman"/>
                        </a:rPr>
                        <a:t> </a:t>
                      </a:r>
                      <a:endParaRPr lang="ru-RU" sz="1100">
                        <a:latin typeface="Calibri"/>
                        <a:ea typeface="Calibri"/>
                        <a:cs typeface="Times New Roman"/>
                      </a:endParaRPr>
                    </a:p>
                    <a:p>
                      <a:pPr algn="r">
                        <a:lnSpc>
                          <a:spcPts val="1200"/>
                        </a:lnSpc>
                        <a:spcAft>
                          <a:spcPct val="0"/>
                        </a:spcAft>
                      </a:pPr>
                      <a:endParaRPr lang="ru-RU" sz="850" i="1" smtClean="0">
                        <a:solidFill>
                          <a:srgbClr val="3B217A"/>
                        </a:solidFill>
                        <a:latin typeface="Arial"/>
                        <a:ea typeface="Times New Roman"/>
                        <a:cs typeface="Times New Roman"/>
                      </a:endParaRPr>
                    </a:p>
                    <a:p>
                      <a:pPr algn="r">
                        <a:lnSpc>
                          <a:spcPts val="1200"/>
                        </a:lnSpc>
                        <a:spcAft>
                          <a:spcPct val="0"/>
                        </a:spcAft>
                      </a:pPr>
                      <a:r>
                        <a:rPr lang="ru-RU" sz="850" i="1">
                          <a:solidFill>
                            <a:srgbClr val="3B217A"/>
                          </a:solidFill>
                          <a:latin typeface="Arial"/>
                          <a:ea typeface="Times New Roman"/>
                          <a:cs typeface="Times New Roman"/>
                        </a:rPr>
                        <a:t> </a:t>
                      </a:r>
                      <a:endParaRPr lang="ru-RU" sz="1100">
                        <a:latin typeface="Calibri"/>
                        <a:ea typeface="Calibri"/>
                        <a:cs typeface="Times New Roman"/>
                      </a:endParaRPr>
                    </a:p>
                    <a:p>
                      <a:pPr algn="r">
                        <a:lnSpc>
                          <a:spcPct val="100000"/>
                        </a:lnSpc>
                        <a:spcAft>
                          <a:spcPct val="0"/>
                        </a:spcAft>
                      </a:pPr>
                      <a:r>
                        <a:rPr lang="ru-RU" sz="2400" b="1" i="1">
                          <a:solidFill>
                            <a:srgbClr val="C00000"/>
                          </a:solidFill>
                          <a:latin typeface="Times New Roman" pitchFamily="18" charset="0"/>
                          <a:ea typeface="Times New Roman"/>
                          <a:cs typeface="Times New Roman" pitchFamily="18" charset="0"/>
                        </a:rPr>
                        <a:t>«Через меня, как </a:t>
                      </a:r>
                      <a:r>
                        <a:rPr lang="ru-RU" sz="2400" b="1" i="1" smtClean="0">
                          <a:solidFill>
                            <a:srgbClr val="C00000"/>
                          </a:solidFill>
                          <a:latin typeface="Times New Roman" pitchFamily="18" charset="0"/>
                          <a:ea typeface="Times New Roman"/>
                          <a:cs typeface="Times New Roman" pitchFamily="18" charset="0"/>
                        </a:rPr>
                        <a:t>через</a:t>
                      </a:r>
                    </a:p>
                    <a:p>
                      <a:pPr algn="r">
                        <a:lnSpc>
                          <a:spcPct val="100000"/>
                        </a:lnSpc>
                        <a:spcAft>
                          <a:spcPct val="0"/>
                        </a:spcAft>
                      </a:pPr>
                      <a:r>
                        <a:rPr lang="ru-RU" sz="2400" b="1" i="1" smtClean="0">
                          <a:solidFill>
                            <a:srgbClr val="C00000"/>
                          </a:solidFill>
                          <a:latin typeface="Times New Roman" pitchFamily="18" charset="0"/>
                          <a:ea typeface="Times New Roman"/>
                          <a:cs typeface="Times New Roman" pitchFamily="18" charset="0"/>
                        </a:rPr>
                        <a:t> </a:t>
                      </a:r>
                      <a:r>
                        <a:rPr lang="ru-RU" sz="2400" b="1" i="1">
                          <a:solidFill>
                            <a:srgbClr val="C00000"/>
                          </a:solidFill>
                          <a:latin typeface="Times New Roman" pitchFamily="18" charset="0"/>
                          <a:ea typeface="Times New Roman"/>
                          <a:cs typeface="Times New Roman" pitchFamily="18" charset="0"/>
                        </a:rPr>
                        <a:t>каждого человека,</a:t>
                      </a:r>
                      <a:endParaRPr lang="ru-RU" sz="2400">
                        <a:solidFill>
                          <a:srgbClr val="C00000"/>
                        </a:solidFill>
                        <a:latin typeface="Times New Roman" pitchFamily="18" charset="0"/>
                        <a:ea typeface="Calibri"/>
                        <a:cs typeface="Times New Roman" pitchFamily="18" charset="0"/>
                      </a:endParaRPr>
                    </a:p>
                    <a:p>
                      <a:pPr algn="r">
                        <a:lnSpc>
                          <a:spcPct val="100000"/>
                        </a:lnSpc>
                        <a:spcAft>
                          <a:spcPct val="0"/>
                        </a:spcAft>
                      </a:pPr>
                      <a:r>
                        <a:rPr lang="ru-RU" sz="2400" b="1" i="1">
                          <a:solidFill>
                            <a:srgbClr val="C00000"/>
                          </a:solidFill>
                          <a:latin typeface="Times New Roman" pitchFamily="18" charset="0"/>
                          <a:ea typeface="Times New Roman"/>
                          <a:cs typeface="Times New Roman" pitchFamily="18" charset="0"/>
                        </a:rPr>
                        <a:t>отваживающегося жить, а не тлеть,</a:t>
                      </a:r>
                      <a:endParaRPr lang="ru-RU" sz="2400">
                        <a:solidFill>
                          <a:srgbClr val="C00000"/>
                        </a:solidFill>
                        <a:latin typeface="Times New Roman" pitchFamily="18" charset="0"/>
                        <a:ea typeface="Calibri"/>
                        <a:cs typeface="Times New Roman" pitchFamily="18" charset="0"/>
                      </a:endParaRPr>
                    </a:p>
                    <a:p>
                      <a:pPr algn="r">
                        <a:lnSpc>
                          <a:spcPct val="100000"/>
                        </a:lnSpc>
                        <a:spcAft>
                          <a:spcPct val="0"/>
                        </a:spcAft>
                      </a:pPr>
                      <a:r>
                        <a:rPr lang="ru-RU" sz="2400" b="1" i="1">
                          <a:solidFill>
                            <a:srgbClr val="C00000"/>
                          </a:solidFill>
                          <a:latin typeface="Times New Roman" pitchFamily="18" charset="0"/>
                          <a:ea typeface="Times New Roman"/>
                          <a:cs typeface="Times New Roman" pitchFamily="18" charset="0"/>
                        </a:rPr>
                        <a:t>говорить, а не молчать в тряпочку,</a:t>
                      </a:r>
                      <a:endParaRPr lang="ru-RU" sz="2400">
                        <a:solidFill>
                          <a:srgbClr val="C00000"/>
                        </a:solidFill>
                        <a:latin typeface="Times New Roman" pitchFamily="18" charset="0"/>
                        <a:ea typeface="Calibri"/>
                        <a:cs typeface="Times New Roman" pitchFamily="18" charset="0"/>
                      </a:endParaRPr>
                    </a:p>
                    <a:p>
                      <a:pPr algn="r">
                        <a:lnSpc>
                          <a:spcPct val="100000"/>
                        </a:lnSpc>
                        <a:spcAft>
                          <a:spcPct val="0"/>
                        </a:spcAft>
                      </a:pPr>
                      <a:r>
                        <a:rPr lang="ru-RU" sz="2400" b="1" i="1">
                          <a:solidFill>
                            <a:srgbClr val="C00000"/>
                          </a:solidFill>
                          <a:latin typeface="Times New Roman" pitchFamily="18" charset="0"/>
                          <a:ea typeface="Times New Roman"/>
                          <a:cs typeface="Times New Roman" pitchFamily="18" charset="0"/>
                        </a:rPr>
                        <a:t>отражается время, эпоха...»</a:t>
                      </a:r>
                      <a:endParaRPr lang="ru-RU" sz="2400">
                        <a:solidFill>
                          <a:srgbClr val="C00000"/>
                        </a:solidFill>
                        <a:latin typeface="Times New Roman" pitchFamily="18" charset="0"/>
                        <a:ea typeface="Calibri"/>
                        <a:cs typeface="Times New Roman" pitchFamily="18" charset="0"/>
                      </a:endParaRPr>
                    </a:p>
                    <a:p>
                      <a:pPr algn="r">
                        <a:lnSpc>
                          <a:spcPct val="100000"/>
                        </a:lnSpc>
                        <a:spcAft>
                          <a:spcPct val="0"/>
                        </a:spcAft>
                      </a:pPr>
                      <a:r>
                        <a:rPr lang="ru-RU" sz="2400" b="1" i="1">
                          <a:solidFill>
                            <a:srgbClr val="C00000"/>
                          </a:solidFill>
                          <a:latin typeface="Times New Roman" pitchFamily="18" charset="0"/>
                          <a:ea typeface="Times New Roman"/>
                          <a:cs typeface="Times New Roman" pitchFamily="18" charset="0"/>
                        </a:rPr>
                        <a:t> </a:t>
                      </a:r>
                      <a:endParaRPr lang="ru-RU" sz="2400">
                        <a:solidFill>
                          <a:srgbClr val="C00000"/>
                        </a:solidFill>
                        <a:latin typeface="Times New Roman" pitchFamily="18" charset="0"/>
                        <a:ea typeface="Calibri"/>
                        <a:cs typeface="Times New Roman" pitchFamily="18" charset="0"/>
                      </a:endParaRPr>
                    </a:p>
                    <a:p>
                      <a:pPr algn="r">
                        <a:lnSpc>
                          <a:spcPct val="100000"/>
                        </a:lnSpc>
                        <a:spcAft>
                          <a:spcPct val="0"/>
                        </a:spcAft>
                      </a:pPr>
                      <a:r>
                        <a:rPr lang="ru-RU" sz="2400" b="1">
                          <a:solidFill>
                            <a:srgbClr val="C00000"/>
                          </a:solidFill>
                          <a:latin typeface="Times New Roman" pitchFamily="18" charset="0"/>
                          <a:ea typeface="Times New Roman"/>
                          <a:cs typeface="Times New Roman" pitchFamily="18" charset="0"/>
                        </a:rPr>
                        <a:t>Ю. Нагибин</a:t>
                      </a:r>
                      <a:endParaRPr lang="ru-RU" sz="2400">
                        <a:solidFill>
                          <a:srgbClr val="C00000"/>
                        </a:solidFill>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cSld>
  <p:clrMapOvr>
    <a:masterClrMapping/>
  </p:clrMapOvr>
  <p:transition spd="slow" advClick="0" advTm="15000">
    <p:dissolve/>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4817" name="Rectangle 1"/>
          <p:cNvSpPr>
            <a:spLocks noChangeArrowheads="1"/>
          </p:cNvSpPr>
          <p:nvPr/>
        </p:nvSpPr>
        <p:spPr bwMode="auto">
          <a:xfrm>
            <a:off x="0" y="600753"/>
            <a:ext cx="9144000" cy="6217087"/>
          </a:xfrm>
          <a:prstGeom prst="rect">
            <a:avLst/>
          </a:prstGeom>
          <a:noFill/>
          <a:ln w="9525">
            <a:noFill/>
            <a:miter lim="800000"/>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normalizeH="0" baseline="0" smtClean="0">
                <a:ln>
                  <a:noFill/>
                </a:ln>
                <a:solidFill>
                  <a:srgbClr val="C00000"/>
                </a:solidFill>
                <a:effectLst/>
                <a:latin typeface="Times New Roman" pitchFamily="18" charset="0"/>
                <a:ea typeface="Times New Roman" pitchFamily="18" charset="0"/>
                <a:cs typeface="Times New Roman" pitchFamily="18" charset="0"/>
              </a:rPr>
              <a:t>Интернет-ресурсы</a:t>
            </a:r>
          </a:p>
          <a:p>
            <a:pPr marL="0" marR="0" lvl="0" indent="0" algn="ctr" defTabSz="914400" rtl="0" eaLnBrk="1" fontAlgn="base" latinLnBrk="0" hangingPunct="1">
              <a:lnSpc>
                <a:spcPct val="100000"/>
              </a:lnSpc>
              <a:spcBef>
                <a:spcPct val="0"/>
              </a:spcBef>
              <a:spcAft>
                <a:spcPct val="0"/>
              </a:spcAft>
              <a:buClrTx/>
              <a:buSzTx/>
              <a:buFontTx/>
              <a:buNone/>
            </a:pPr>
            <a:endParaRPr kumimoji="0" lang="ru-RU" sz="2800" b="0" i="0" u="none" strike="noStrike" cap="none" normalizeH="0" baseline="0" smtClean="0">
              <a:ln>
                <a:noFill/>
              </a:ln>
              <a:solidFill>
                <a:srgbClr val="C0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Произведения Ю. Нагибина в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2"/>
              </a:rPr>
              <a:t>Библиотеке Мошкова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Произведения Ю. Нагибина в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3"/>
              </a:rPr>
              <a:t>Библиотеке А. </a:t>
            </a:r>
            <a:r>
              <a:rPr kumimoji="0" lang="ru-RU" b="1" i="0" u="none" strike="noStrike" cap="none" normalizeH="0" baseline="0" err="1" smtClean="0">
                <a:ln>
                  <a:noFill/>
                </a:ln>
                <a:solidFill>
                  <a:srgbClr val="002060"/>
                </a:solidFill>
                <a:effectLst/>
                <a:latin typeface="Times New Roman" pitchFamily="18" charset="0"/>
                <a:ea typeface="Times New Roman" pitchFamily="18" charset="0"/>
                <a:cs typeface="Times New Roman" pitchFamily="18" charset="0"/>
                <a:hlinkClick r:id="rId3"/>
              </a:rPr>
              <a:t>Белоусенко</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в </a:t>
            </a:r>
            <a:r>
              <a:rPr kumimoji="0" lang="ru-RU" b="1" i="0" u="none" strike="noStrike" cap="none" normalizeH="0" baseline="0" err="1" smtClean="0">
                <a:ln>
                  <a:noFill/>
                </a:ln>
                <a:solidFill>
                  <a:srgbClr val="002060"/>
                </a:solidFill>
                <a:effectLst/>
                <a:latin typeface="Times New Roman" pitchFamily="18" charset="0"/>
                <a:ea typeface="Times New Roman" pitchFamily="18" charset="0"/>
                <a:cs typeface="Times New Roman" pitchFamily="18" charset="0"/>
                <a:hlinkClick r:id="rId4"/>
              </a:rPr>
              <a:t>Википедии</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на портале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5"/>
              </a:rPr>
              <a:t>«</a:t>
            </a:r>
            <a:r>
              <a:rPr kumimoji="0" lang="ru-RU" b="1" i="0" u="none" strike="noStrike" cap="none" normalizeH="0" baseline="0" err="1" smtClean="0">
                <a:ln>
                  <a:noFill/>
                </a:ln>
                <a:solidFill>
                  <a:srgbClr val="002060"/>
                </a:solidFill>
                <a:effectLst/>
                <a:latin typeface="Times New Roman" pitchFamily="18" charset="0"/>
                <a:ea typeface="Times New Roman" pitchFamily="18" charset="0"/>
                <a:cs typeface="Times New Roman" pitchFamily="18" charset="0"/>
                <a:hlinkClick r:id="rId5"/>
              </a:rPr>
              <a:t>Культура.РФ</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5"/>
              </a:rPr>
              <a:t>»</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Биография на </a:t>
            </a:r>
            <a:r>
              <a:rPr kumimoji="0" lang="ru-RU" b="1" i="0" u="none" strike="noStrike" cap="none" normalizeH="0" baseline="0" err="1" smtClean="0">
                <a:ln>
                  <a:noFill/>
                </a:ln>
                <a:solidFill>
                  <a:srgbClr val="002060"/>
                </a:solidFill>
                <a:effectLst/>
                <a:latin typeface="Times New Roman" pitchFamily="18" charset="0"/>
                <a:ea typeface="Times New Roman" pitchFamily="18" charset="0"/>
                <a:cs typeface="Times New Roman" pitchFamily="18" charset="0"/>
                <a:hlinkClick r:id="rId6"/>
              </a:rPr>
              <a:t>РИА-Новости</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в электронной энциклопедии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7"/>
              </a:rPr>
              <a:t>«</a:t>
            </a:r>
            <a:r>
              <a:rPr kumimoji="0" lang="ru-RU" b="1" i="0" u="none" strike="noStrike" cap="none" normalizeH="0" baseline="0" err="1" smtClean="0">
                <a:ln>
                  <a:noFill/>
                </a:ln>
                <a:solidFill>
                  <a:srgbClr val="002060"/>
                </a:solidFill>
                <a:effectLst/>
                <a:latin typeface="Times New Roman" pitchFamily="18" charset="0"/>
                <a:ea typeface="Times New Roman" pitchFamily="18" charset="0"/>
                <a:cs typeface="Times New Roman" pitchFamily="18" charset="0"/>
                <a:hlinkClick r:id="rId7"/>
              </a:rPr>
              <a:t>Кругосвет</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7"/>
              </a:rPr>
              <a:t>»</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в проекте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8"/>
              </a:rPr>
              <a:t>«Люди»</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в проекте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9"/>
              </a:rPr>
              <a:t>«Моя Москва»</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в Энциклопедии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10"/>
              </a:rPr>
              <a:t>«Кино»</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Ю. Нагибин в проекте </a:t>
            </a:r>
            <a:r>
              <a:rPr kumimoji="0" lang="ru-RU" b="1"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hlinkClick r:id="rId11"/>
              </a:rPr>
              <a:t>«Литературная карта Архангельской области»</a:t>
            </a:r>
            <a:endParaRPr kumimoji="0" lang="ru-RU" b="1" i="0" u="none" strike="noStrike" cap="none" normalizeH="0" baseline="0" smtClean="0">
              <a:ln>
                <a:noFill/>
              </a:ln>
              <a:solidFill>
                <a:srgbClr val="002060"/>
              </a:solidFill>
              <a:effectLst/>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 name="Picture 5" descr="http://j.livelib.ru/boocover/1000269237/200/b8a5/Nagibin_Yu.M.__Po_puti_v_bessmertie..jpg"/>
          <p:cNvPicPr>
            <a:picLocks noChangeAspect="1" noChangeArrowheads="1"/>
          </p:cNvPicPr>
          <p:nvPr/>
        </p:nvPicPr>
        <p:blipFill>
          <a:blip r:embed="rId2"/>
          <a:stretch>
            <a:fillRect/>
          </a:stretch>
        </p:blipFill>
        <p:spPr bwMode="auto">
          <a:xfrm>
            <a:off x="2428860" y="2143116"/>
            <a:ext cx="5072098" cy="3429024"/>
          </a:xfrm>
          <a:prstGeom prst="rect">
            <a:avLst/>
          </a:prstGeom>
          <a:noFill/>
        </p:spPr>
      </p:pic>
      <p:sp>
        <p:nvSpPr>
          <p:cNvPr id="6" name="Прямоугольник 5"/>
          <p:cNvSpPr/>
          <p:nvPr/>
        </p:nvSpPr>
        <p:spPr>
          <a:xfrm>
            <a:off x="642910" y="1071546"/>
            <a:ext cx="8215370" cy="769441"/>
          </a:xfrm>
          <a:prstGeom prst="rect">
            <a:avLst/>
          </a:prstGeom>
        </p:spPr>
        <p:txBody>
          <a:bodyPr wrap="square">
            <a:spAutoFit/>
          </a:bodyPr>
          <a:lstStyle/>
          <a:p>
            <a:pPr algn="ctr"/>
            <a:r>
              <a:rPr lang="ru-RU" sz="4400" smtClean="0">
                <a:solidFill>
                  <a:srgbClr val="C00000"/>
                </a:solidFill>
              </a:rPr>
              <a:t>Спасибо    за    внимание!</a:t>
            </a:r>
            <a:endParaRPr lang="ru-RU" sz="4400">
              <a:solidFill>
                <a:srgbClr val="C00000"/>
              </a:solidFill>
            </a:endParaRPr>
          </a:p>
        </p:txBody>
      </p:sp>
    </p:spTree>
  </p:cSld>
  <p:clrMapOvr>
    <a:masterClrMapping/>
  </p:clrMapOvr>
  <p:transition spd="slow" advClick="0" advTm="15000">
    <p:dissolve/>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4714876" y="1714488"/>
            <a:ext cx="4286280" cy="4318755"/>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Юрий Нагибин родился в Москве</a:t>
            </a:r>
          </a:p>
          <a:p>
            <a:r>
              <a:rPr lang="ru-RU" b="1" smtClean="0">
                <a:solidFill>
                  <a:srgbClr val="002060"/>
                </a:solidFill>
                <a:latin typeface="Times New Roman" pitchFamily="18" charset="0"/>
                <a:cs typeface="Times New Roman" pitchFamily="18" charset="0"/>
              </a:rPr>
              <a:t> 3 апреля 1920 года. Кирилл Александрович, отец будущего писателя,  был расстрелян - он участвовал в белогвардейском восстании в Курской губернии. Кирилл Александрович успел "завещать" Ксению Алексеевну, свою беременную жену, другу Марку Левенталю. Он и усыновил Юрия, который только в зрелые годы узнал о том, кем был его настоящий отец. Вскоре Марк Левенталь также был репрессирован. Вторым отчимом для Юрия Марковича стал Яков Рыкачев. </a:t>
            </a:r>
            <a:endParaRPr lang="ru-RU" b="1">
              <a:solidFill>
                <a:srgbClr val="002060"/>
              </a:solidFill>
              <a:latin typeface="Times New Roman" pitchFamily="18" charset="0"/>
              <a:cs typeface="Times New Roman" pitchFamily="18" charset="0"/>
            </a:endParaRPr>
          </a:p>
        </p:txBody>
      </p:sp>
      <p:pic>
        <p:nvPicPr>
          <p:cNvPr id="3074" name="Picture 2" descr="C:\Users\АДМИН\Desktop\s1200.jpg"/>
          <p:cNvPicPr>
            <a:picLocks noChangeAspect="1" noChangeArrowheads="1"/>
          </p:cNvPicPr>
          <p:nvPr/>
        </p:nvPicPr>
        <p:blipFill>
          <a:blip r:embed="rId2"/>
          <a:stretch>
            <a:fillRect/>
          </a:stretch>
        </p:blipFill>
        <p:spPr bwMode="auto">
          <a:xfrm>
            <a:off x="142844" y="1928802"/>
            <a:ext cx="4429156" cy="3714776"/>
          </a:xfrm>
          <a:prstGeom prst="rect">
            <a:avLst/>
          </a:prstGeom>
          <a:noFill/>
        </p:spPr>
      </p:pic>
      <p:sp>
        <p:nvSpPr>
          <p:cNvPr id="4" name="Прямоугольник 3"/>
          <p:cNvSpPr/>
          <p:nvPr/>
        </p:nvSpPr>
        <p:spPr>
          <a:xfrm>
            <a:off x="2071670" y="857232"/>
            <a:ext cx="3944796" cy="523220"/>
          </a:xfrm>
          <a:prstGeom prst="rect">
            <a:avLst/>
          </a:prstGeom>
        </p:spPr>
        <p:txBody>
          <a:bodyPr wrap="square">
            <a:spAutoFit/>
          </a:bodyPr>
          <a:lstStyle/>
          <a:p>
            <a:pPr algn="ctr"/>
            <a:r>
              <a:rPr lang="ru-RU" sz="2400" b="1" smtClean="0">
                <a:solidFill>
                  <a:srgbClr val="C00000"/>
                </a:solidFill>
              </a:rPr>
              <a:t> </a:t>
            </a:r>
            <a:r>
              <a:rPr lang="ru-RU" sz="2800" b="1" smtClean="0">
                <a:solidFill>
                  <a:srgbClr val="C00000"/>
                </a:solidFill>
                <a:latin typeface="Times New Roman" pitchFamily="18" charset="0"/>
                <a:cs typeface="Times New Roman" pitchFamily="18" charset="0"/>
              </a:rPr>
              <a:t>Биография  Нагибина</a:t>
            </a:r>
            <a:endParaRPr lang="ru-RU" sz="2800" b="1">
              <a:solidFill>
                <a:srgbClr val="C0000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6" name="Picture 2" descr="C:\Users\АДМИН\Desktop\06_Ao9881z.jpg"/>
          <p:cNvPicPr>
            <a:picLocks noChangeAspect="1" noChangeArrowheads="1"/>
          </p:cNvPicPr>
          <p:nvPr/>
        </p:nvPicPr>
        <p:blipFill>
          <a:blip r:embed="rId2"/>
          <a:stretch>
            <a:fillRect/>
          </a:stretch>
        </p:blipFill>
        <p:spPr bwMode="auto">
          <a:xfrm>
            <a:off x="428596" y="2000240"/>
            <a:ext cx="4214842" cy="3857652"/>
          </a:xfrm>
          <a:prstGeom prst="rect">
            <a:avLst/>
          </a:prstGeom>
          <a:noFill/>
        </p:spPr>
      </p:pic>
      <p:sp>
        <p:nvSpPr>
          <p:cNvPr id="3" name="Прямоугольник 2"/>
          <p:cNvSpPr/>
          <p:nvPr/>
        </p:nvSpPr>
        <p:spPr>
          <a:xfrm>
            <a:off x="5000628" y="2714620"/>
            <a:ext cx="3857652" cy="2585323"/>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Юрий получил аттестат зрелости и подал документы в медицинский институт. Врачом Нагибин не стал. Решил стать сценаристом.</a:t>
            </a:r>
          </a:p>
          <a:p>
            <a:r>
              <a:rPr lang="ru-RU" b="1" smtClean="0">
                <a:solidFill>
                  <a:srgbClr val="002060"/>
                </a:solidFill>
                <a:latin typeface="Times New Roman" pitchFamily="18" charset="0"/>
                <a:cs typeface="Times New Roman" pitchFamily="18" charset="0"/>
              </a:rPr>
              <a:t> К тому времени молодой писатель уже опубликовал первый рассказ. Нагибин перевелся во ВГИК, но проучился недолго. Началась война…</a:t>
            </a:r>
            <a:endParaRPr lang="ru-RU" b="1">
              <a:solidFill>
                <a:srgbClr val="002060"/>
              </a:solidFill>
              <a:latin typeface="Times New Roman" pitchFamily="18" charset="0"/>
              <a:cs typeface="Times New Roman" pitchFamily="18" charset="0"/>
            </a:endParaRPr>
          </a:p>
        </p:txBody>
      </p:sp>
      <p:sp>
        <p:nvSpPr>
          <p:cNvPr id="4" name="Прямоугольник 3"/>
          <p:cNvSpPr/>
          <p:nvPr/>
        </p:nvSpPr>
        <p:spPr>
          <a:xfrm>
            <a:off x="2500298" y="857232"/>
            <a:ext cx="3357586" cy="523220"/>
          </a:xfrm>
          <a:prstGeom prst="rect">
            <a:avLst/>
          </a:prstGeom>
        </p:spPr>
        <p:txBody>
          <a:bodyPr wrap="square">
            <a:spAutoFit/>
          </a:bodyPr>
          <a:lstStyle/>
          <a:p>
            <a:r>
              <a:rPr lang="ru-RU" sz="2800" b="1" smtClean="0">
                <a:solidFill>
                  <a:srgbClr val="C00000"/>
                </a:solidFill>
                <a:latin typeface="Times New Roman" pitchFamily="18" charset="0"/>
                <a:cs typeface="Times New Roman" pitchFamily="18" charset="0"/>
              </a:rPr>
              <a:t>Юность   Нагибина</a:t>
            </a:r>
            <a:endParaRPr lang="ru-RU" sz="2800" b="1">
              <a:solidFill>
                <a:srgbClr val="C0000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4857752" y="2571744"/>
            <a:ext cx="3929090" cy="2585323"/>
          </a:xfrm>
          <a:prstGeom prst="rect">
            <a:avLst/>
          </a:prstGeom>
        </p:spPr>
        <p:txBody>
          <a:bodyPr wrap="square">
            <a:spAutoFit/>
          </a:bodyPr>
          <a:lstStyle/>
          <a:p>
            <a:pPr fontAlgn="base"/>
            <a:r>
              <a:rPr lang="ru-RU" b="1" smtClean="0">
                <a:solidFill>
                  <a:srgbClr val="002060"/>
                </a:solidFill>
                <a:latin typeface="Times New Roman" pitchFamily="18" charset="0"/>
                <a:cs typeface="Times New Roman" pitchFamily="18" charset="0"/>
              </a:rPr>
              <a:t>Юрий Нагибин ушел на фронт с началом войны. Знание немецкого языка решило его судьбу — он был направлен в VII отдел ПУ (контрпропаганда) Волховского фронта. Как корреспондент побывал в Сталинграде, под Ленинградом, при освобождении Минска, Вильнюса, Каунаса. </a:t>
            </a:r>
            <a:endParaRPr lang="ru-RU" b="1">
              <a:solidFill>
                <a:srgbClr val="002060"/>
              </a:solidFill>
              <a:latin typeface="Times New Roman" pitchFamily="18" charset="0"/>
              <a:cs typeface="Times New Roman" pitchFamily="18" charset="0"/>
            </a:endParaRPr>
          </a:p>
        </p:txBody>
      </p:sp>
      <p:pic>
        <p:nvPicPr>
          <p:cNvPr id="1028" name="Picture 4" descr="https://sun9-56.userapi.com/c858524/v858524888/10c86d/o_MP0RugA2k.jpg"/>
          <p:cNvPicPr>
            <a:picLocks noChangeAspect="1" noChangeArrowheads="1"/>
          </p:cNvPicPr>
          <p:nvPr/>
        </p:nvPicPr>
        <p:blipFill>
          <a:blip r:embed="rId2"/>
          <a:stretch>
            <a:fillRect/>
          </a:stretch>
        </p:blipFill>
        <p:spPr bwMode="auto">
          <a:xfrm>
            <a:off x="714348" y="1857364"/>
            <a:ext cx="3714776" cy="3929090"/>
          </a:xfrm>
          <a:prstGeom prst="rect">
            <a:avLst/>
          </a:prstGeom>
          <a:noFill/>
        </p:spPr>
      </p:pic>
      <p:sp>
        <p:nvSpPr>
          <p:cNvPr id="4" name="Прямоугольник 3"/>
          <p:cNvSpPr/>
          <p:nvPr/>
        </p:nvSpPr>
        <p:spPr>
          <a:xfrm>
            <a:off x="2357422" y="857232"/>
            <a:ext cx="4286280" cy="523220"/>
          </a:xfrm>
          <a:prstGeom prst="rect">
            <a:avLst/>
          </a:prstGeom>
        </p:spPr>
        <p:txBody>
          <a:bodyPr wrap="square">
            <a:spAutoFit/>
          </a:bodyPr>
          <a:lstStyle/>
          <a:p>
            <a:r>
              <a:rPr lang="ru-RU" sz="2800" b="1" smtClean="0">
                <a:solidFill>
                  <a:srgbClr val="C00000"/>
                </a:solidFill>
                <a:latin typeface="Times New Roman" pitchFamily="18" charset="0"/>
                <a:cs typeface="Times New Roman" pitchFamily="18" charset="0"/>
              </a:rPr>
              <a:t>       Военные   годы</a:t>
            </a:r>
            <a:endParaRPr lang="ru-RU" sz="2800" b="1">
              <a:solidFill>
                <a:srgbClr val="C0000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2643174" y="714356"/>
            <a:ext cx="3143272" cy="523220"/>
          </a:xfrm>
          <a:prstGeom prst="rect">
            <a:avLst/>
          </a:prstGeom>
        </p:spPr>
        <p:txBody>
          <a:bodyPr wrap="square">
            <a:spAutoFit/>
          </a:bodyPr>
          <a:lstStyle/>
          <a:p>
            <a:r>
              <a:rPr lang="ru-RU" sz="2400" b="1" smtClean="0">
                <a:solidFill>
                  <a:srgbClr val="C00000"/>
                </a:solidFill>
              </a:rPr>
              <a:t>  </a:t>
            </a:r>
            <a:r>
              <a:rPr lang="ru-RU" sz="2800" b="1" smtClean="0">
                <a:solidFill>
                  <a:srgbClr val="C00000"/>
                </a:solidFill>
                <a:latin typeface="Times New Roman" pitchFamily="18" charset="0"/>
                <a:cs typeface="Times New Roman" pitchFamily="18" charset="0"/>
              </a:rPr>
              <a:t>Военный   цикл</a:t>
            </a:r>
            <a:endParaRPr lang="ru-RU" sz="2800" b="1">
              <a:solidFill>
                <a:srgbClr val="C00000"/>
              </a:solidFill>
              <a:latin typeface="Times New Roman" pitchFamily="18" charset="0"/>
              <a:cs typeface="Times New Roman" pitchFamily="18" charset="0"/>
            </a:endParaRPr>
          </a:p>
        </p:txBody>
      </p:sp>
      <p:sp>
        <p:nvSpPr>
          <p:cNvPr id="3" name="Прямоугольник 2"/>
          <p:cNvSpPr/>
          <p:nvPr/>
        </p:nvSpPr>
        <p:spPr>
          <a:xfrm>
            <a:off x="4143372" y="1714488"/>
            <a:ext cx="4857784" cy="3970318"/>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Военные рассказы Нагибина отмечены поиском индивидуальной авторской манеры. В 11-томное собрание сочинений автор включил лучшие из них, среди которых можно отметить следующие: "Связист Васильев" (впервые напечатан в 1942 году в газете "Красная Звезда" под названием "Линия"), "На Хортице", "Переводчик" (1945 год), "Ваганов" (1946 год). Кроме того, военный материал был использован Юрием Марковичем в следующих повестях: 1957 года "Путь на передний край", 1959 года "Павлик" и 1964 года "Далеко от войны".</a:t>
            </a:r>
            <a:endParaRPr lang="ru-RU" b="1">
              <a:solidFill>
                <a:srgbClr val="002060"/>
              </a:solidFill>
              <a:latin typeface="Times New Roman" pitchFamily="18" charset="0"/>
              <a:cs typeface="Times New Roman" pitchFamily="18" charset="0"/>
            </a:endParaRPr>
          </a:p>
        </p:txBody>
      </p:sp>
      <p:pic>
        <p:nvPicPr>
          <p:cNvPr id="3074" name="Picture 2" descr="C:\Users\АДМИН\Desktop\981899.jpg"/>
          <p:cNvPicPr>
            <a:picLocks noChangeAspect="1" noChangeArrowheads="1"/>
          </p:cNvPicPr>
          <p:nvPr/>
        </p:nvPicPr>
        <p:blipFill>
          <a:blip r:embed="rId2"/>
          <a:stretch>
            <a:fillRect/>
          </a:stretch>
        </p:blipFill>
        <p:spPr bwMode="auto">
          <a:xfrm>
            <a:off x="214282" y="2000240"/>
            <a:ext cx="3786214" cy="3500462"/>
          </a:xfrm>
          <a:prstGeom prst="rect">
            <a:avLst/>
          </a:prstGeom>
          <a:noFill/>
        </p:spPr>
      </p:pic>
    </p:spTree>
  </p:cSld>
  <p:clrMapOvr>
    <a:masterClrMapping/>
  </p:clrMapOvr>
  <p:transition spd="slow" advClick="0" advTm="15000">
    <p:dissolve/>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5072066" y="2357430"/>
            <a:ext cx="3786214" cy="2862322"/>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После окончания войны Юрий Маркович занимался журналистикой, не оставляя работы над прозой. Середина 1950-х годов была очень плодотворной для  писателя: один за другим выходят сборники его рассказов «Человек и  дорога», «Чистые пруды», «Далекое и близкое», «Ранней весной».</a:t>
            </a:r>
            <a:endParaRPr lang="ru-RU" b="1">
              <a:solidFill>
                <a:srgbClr val="002060"/>
              </a:solidFill>
              <a:latin typeface="Times New Roman" pitchFamily="18" charset="0"/>
              <a:cs typeface="Times New Roman" pitchFamily="18" charset="0"/>
            </a:endParaRPr>
          </a:p>
        </p:txBody>
      </p:sp>
      <p:pic>
        <p:nvPicPr>
          <p:cNvPr id="2050" name="Picture 2" descr="C:\Users\АДМИН\Desktop\6a05b9d26a18ccc5e7a7219dbf240761.jpg"/>
          <p:cNvPicPr>
            <a:picLocks noChangeAspect="1" noChangeArrowheads="1"/>
          </p:cNvPicPr>
          <p:nvPr/>
        </p:nvPicPr>
        <p:blipFill>
          <a:blip r:embed="rId2"/>
          <a:stretch>
            <a:fillRect/>
          </a:stretch>
        </p:blipFill>
        <p:spPr bwMode="auto">
          <a:xfrm>
            <a:off x="142844" y="2214554"/>
            <a:ext cx="4786346" cy="3500462"/>
          </a:xfrm>
          <a:prstGeom prst="rect">
            <a:avLst/>
          </a:prstGeom>
          <a:noFill/>
        </p:spPr>
      </p:pic>
      <p:sp>
        <p:nvSpPr>
          <p:cNvPr id="4" name="Прямоугольник 3"/>
          <p:cNvSpPr/>
          <p:nvPr/>
        </p:nvSpPr>
        <p:spPr>
          <a:xfrm>
            <a:off x="2285984" y="857232"/>
            <a:ext cx="3490833" cy="523220"/>
          </a:xfrm>
          <a:prstGeom prst="rect">
            <a:avLst/>
          </a:prstGeom>
        </p:spPr>
        <p:txBody>
          <a:bodyPr wrap="square">
            <a:spAutoFit/>
          </a:bodyPr>
          <a:lstStyle/>
          <a:p>
            <a:pPr algn="ctr"/>
            <a:r>
              <a:rPr lang="ru-RU" sz="2400" b="1" smtClean="0">
                <a:solidFill>
                  <a:srgbClr val="C00000"/>
                </a:solidFill>
                <a:latin typeface="Times New Roman" pitchFamily="18" charset="0"/>
                <a:cs typeface="Times New Roman" pitchFamily="18" charset="0"/>
              </a:rPr>
              <a:t> </a:t>
            </a:r>
            <a:r>
              <a:rPr lang="ru-RU" sz="2800" b="1" smtClean="0">
                <a:solidFill>
                  <a:srgbClr val="C00000"/>
                </a:solidFill>
                <a:latin typeface="Times New Roman" pitchFamily="18" charset="0"/>
                <a:cs typeface="Times New Roman" pitchFamily="18" charset="0"/>
              </a:rPr>
              <a:t>Творческий  взлёт</a:t>
            </a:r>
            <a:endParaRPr lang="ru-RU" sz="2800" b="1">
              <a:solidFill>
                <a:srgbClr val="C00000"/>
              </a:solidFill>
              <a:latin typeface="Times New Roman" pitchFamily="18" charset="0"/>
              <a:cs typeface="Times New Roman" pitchFamily="18" charset="0"/>
            </a:endParaRPr>
          </a:p>
        </p:txBody>
      </p:sp>
    </p:spTree>
  </p:cSld>
  <p:clrMapOvr>
    <a:masterClrMapping/>
  </p:clrMapOvr>
  <p:transition spd="slow" advClick="0" advTm="15000">
    <p:dissolve/>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3786182" y="1857364"/>
            <a:ext cx="5072098" cy="3693319"/>
          </a:xfrm>
          <a:prstGeom prst="rect">
            <a:avLst/>
          </a:prstGeom>
        </p:spPr>
        <p:txBody>
          <a:bodyPr wrap="square">
            <a:spAutoFit/>
          </a:bodyPr>
          <a:lstStyle/>
          <a:p>
            <a:r>
              <a:rPr lang="ru-RU" b="1" smtClean="0">
                <a:solidFill>
                  <a:srgbClr val="002060"/>
                </a:solidFill>
              </a:rPr>
              <a:t>"</a:t>
            </a:r>
            <a:r>
              <a:rPr lang="ru-RU" b="1" smtClean="0">
                <a:solidFill>
                  <a:srgbClr val="002060"/>
                </a:solidFill>
                <a:latin typeface="Times New Roman" pitchFamily="18" charset="0"/>
                <a:cs typeface="Times New Roman" pitchFamily="18" charset="0"/>
              </a:rPr>
              <a:t>Охотничий" цикл сложился за десятилетие - с 1954 по 1964 год.</a:t>
            </a:r>
          </a:p>
          <a:p>
            <a:r>
              <a:rPr lang="ru-RU" b="1" smtClean="0">
                <a:solidFill>
                  <a:srgbClr val="002060"/>
                </a:solidFill>
                <a:latin typeface="Times New Roman" pitchFamily="18" charset="0"/>
                <a:cs typeface="Times New Roman" pitchFamily="18" charset="0"/>
              </a:rPr>
              <a:t> Он включает более двадцати рассказов. Они обязаны своим рождением пейзажам окрестностей Плещеева озера и Мещеры. Рассказы Юрия Нагибина испытывают заметное влияние классической традиции в литературе, восходящей к "Запискам охотника" Тургенева. Повествование в них ведется от первого лица. Это такие произведения Юрия Нагибина, как "Погоня" и "Ночной гость" (1962 год), "Молодожён" и "Мещерская сторона" (1964 год).</a:t>
            </a:r>
            <a:endParaRPr lang="ru-RU" b="1">
              <a:solidFill>
                <a:srgbClr val="002060"/>
              </a:solidFill>
              <a:latin typeface="Times New Roman" pitchFamily="18" charset="0"/>
              <a:cs typeface="Times New Roman" pitchFamily="18" charset="0"/>
            </a:endParaRPr>
          </a:p>
        </p:txBody>
      </p:sp>
      <p:sp>
        <p:nvSpPr>
          <p:cNvPr id="3" name="Прямоугольник 2"/>
          <p:cNvSpPr/>
          <p:nvPr/>
        </p:nvSpPr>
        <p:spPr>
          <a:xfrm>
            <a:off x="2428860" y="785794"/>
            <a:ext cx="3401658" cy="523220"/>
          </a:xfrm>
          <a:prstGeom prst="rect">
            <a:avLst/>
          </a:prstGeom>
        </p:spPr>
        <p:txBody>
          <a:bodyPr wrap="square">
            <a:spAutoFit/>
          </a:bodyPr>
          <a:lstStyle/>
          <a:p>
            <a:pPr algn="ctr"/>
            <a:r>
              <a:rPr lang="ru-RU" sz="2800" b="1" smtClean="0">
                <a:solidFill>
                  <a:srgbClr val="C00000"/>
                </a:solidFill>
                <a:latin typeface="Times New Roman" pitchFamily="18" charset="0"/>
                <a:cs typeface="Times New Roman" pitchFamily="18" charset="0"/>
              </a:rPr>
              <a:t>«Охотничий»  цикл</a:t>
            </a:r>
            <a:endParaRPr lang="ru-RU" sz="2800" b="1">
              <a:solidFill>
                <a:srgbClr val="C00000"/>
              </a:solidFill>
              <a:latin typeface="Times New Roman" pitchFamily="18" charset="0"/>
              <a:cs typeface="Times New Roman" pitchFamily="18" charset="0"/>
            </a:endParaRPr>
          </a:p>
        </p:txBody>
      </p:sp>
      <p:pic>
        <p:nvPicPr>
          <p:cNvPr id="17410" name="Picture 2" descr="https://cdn1.ozone.ru/multimedia/1005446213.jpg"/>
          <p:cNvPicPr>
            <a:picLocks noChangeAspect="1" noChangeArrowheads="1"/>
          </p:cNvPicPr>
          <p:nvPr/>
        </p:nvPicPr>
        <p:blipFill>
          <a:blip r:embed="rId2"/>
          <a:stretch>
            <a:fillRect/>
          </a:stretch>
        </p:blipFill>
        <p:spPr bwMode="auto">
          <a:xfrm>
            <a:off x="357158" y="1500174"/>
            <a:ext cx="1857388" cy="2286016"/>
          </a:xfrm>
          <a:prstGeom prst="rect">
            <a:avLst/>
          </a:prstGeom>
          <a:noFill/>
        </p:spPr>
      </p:pic>
      <p:pic>
        <p:nvPicPr>
          <p:cNvPr id="17412" name="Picture 4" descr="https://im0-tub-ru.yandex.net/i?id=94c5116efa148b0a2ffbf54832e7682d-l&amp;n=13"/>
          <p:cNvPicPr>
            <a:picLocks noChangeAspect="1" noChangeArrowheads="1"/>
          </p:cNvPicPr>
          <p:nvPr/>
        </p:nvPicPr>
        <p:blipFill>
          <a:blip r:embed="rId3"/>
          <a:stretch>
            <a:fillRect/>
          </a:stretch>
        </p:blipFill>
        <p:spPr bwMode="auto">
          <a:xfrm>
            <a:off x="1571605" y="3143248"/>
            <a:ext cx="1928826" cy="2571768"/>
          </a:xfrm>
          <a:prstGeom prst="rect">
            <a:avLst/>
          </a:prstGeom>
          <a:noFill/>
        </p:spPr>
      </p:pic>
    </p:spTree>
  </p:cSld>
  <p:clrMapOvr>
    <a:masterClrMapping/>
  </p:clrMapOvr>
  <p:transition spd="slow" advClick="0" advTm="15000">
    <p:dissolve/>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Прямоугольник 2"/>
          <p:cNvSpPr/>
          <p:nvPr/>
        </p:nvSpPr>
        <p:spPr>
          <a:xfrm>
            <a:off x="2285984" y="928670"/>
            <a:ext cx="3407477" cy="523220"/>
          </a:xfrm>
          <a:prstGeom prst="rect">
            <a:avLst/>
          </a:prstGeom>
        </p:spPr>
        <p:txBody>
          <a:bodyPr wrap="square">
            <a:spAutoFit/>
          </a:bodyPr>
          <a:lstStyle/>
          <a:p>
            <a:pPr algn="ctr"/>
            <a:r>
              <a:rPr lang="ru-RU" sz="2400" b="1" smtClean="0">
                <a:solidFill>
                  <a:srgbClr val="C00000"/>
                </a:solidFill>
                <a:latin typeface="Times New Roman" pitchFamily="18" charset="0"/>
                <a:cs typeface="Times New Roman" pitchFamily="18" charset="0"/>
              </a:rPr>
              <a:t> </a:t>
            </a:r>
            <a:r>
              <a:rPr lang="ru-RU" sz="2800" b="1" smtClean="0">
                <a:solidFill>
                  <a:srgbClr val="C00000"/>
                </a:solidFill>
                <a:latin typeface="Times New Roman" pitchFamily="18" charset="0"/>
                <a:cs typeface="Times New Roman" pitchFamily="18" charset="0"/>
              </a:rPr>
              <a:t>Тема   творчества</a:t>
            </a:r>
            <a:endParaRPr lang="ru-RU" sz="2800" b="1">
              <a:solidFill>
                <a:srgbClr val="C00000"/>
              </a:solidFill>
              <a:latin typeface="Times New Roman" pitchFamily="18" charset="0"/>
              <a:cs typeface="Times New Roman" pitchFamily="18" charset="0"/>
            </a:endParaRPr>
          </a:p>
        </p:txBody>
      </p:sp>
      <p:sp>
        <p:nvSpPr>
          <p:cNvPr id="5" name="Прямоугольник 4"/>
          <p:cNvSpPr/>
          <p:nvPr/>
        </p:nvSpPr>
        <p:spPr>
          <a:xfrm>
            <a:off x="4929190" y="2214554"/>
            <a:ext cx="3929090" cy="3139321"/>
          </a:xfrm>
          <a:prstGeom prst="rect">
            <a:avLst/>
          </a:prstGeom>
        </p:spPr>
        <p:txBody>
          <a:bodyPr wrap="square">
            <a:spAutoFit/>
          </a:bodyPr>
          <a:lstStyle/>
          <a:p>
            <a:r>
              <a:rPr lang="ru-RU" b="1" smtClean="0">
                <a:solidFill>
                  <a:srgbClr val="002060"/>
                </a:solidFill>
                <a:latin typeface="Times New Roman" pitchFamily="18" charset="0"/>
                <a:cs typeface="Times New Roman" pitchFamily="18" charset="0"/>
              </a:rPr>
              <a:t>В 1970-е годы Юрия Нагибина привлекает тема творчества на историко-культурном и современном материале.</a:t>
            </a:r>
          </a:p>
          <a:p>
            <a:r>
              <a:rPr lang="ru-RU" b="1" smtClean="0">
                <a:solidFill>
                  <a:srgbClr val="002060"/>
                </a:solidFill>
                <a:latin typeface="Times New Roman" pitchFamily="18" charset="0"/>
                <a:cs typeface="Times New Roman" pitchFamily="18" charset="0"/>
              </a:rPr>
              <a:t> Это нашло отражение в цикле художественных микроэпопей "Вечные спутники" (годы создания - 1972-1979). Их героями стали Лермонтов, Пушкин, протопоп Аввакум, Чайковский, Тютчев, Анненский, Рахманинов и др. </a:t>
            </a:r>
            <a:endParaRPr lang="ru-RU" b="1">
              <a:solidFill>
                <a:srgbClr val="002060"/>
              </a:solidFill>
              <a:latin typeface="Times New Roman" pitchFamily="18" charset="0"/>
              <a:cs typeface="Times New Roman" pitchFamily="18" charset="0"/>
            </a:endParaRPr>
          </a:p>
        </p:txBody>
      </p:sp>
      <p:pic>
        <p:nvPicPr>
          <p:cNvPr id="8196" name="Picture 4" descr="http://www.old.nbrkomi.ru/content/4407/%D0%A4%D0%BE%D1%82%D0%BE%203.jpg"/>
          <p:cNvPicPr>
            <a:picLocks noChangeAspect="1" noChangeArrowheads="1"/>
          </p:cNvPicPr>
          <p:nvPr/>
        </p:nvPicPr>
        <p:blipFill>
          <a:blip r:embed="rId2"/>
          <a:stretch>
            <a:fillRect/>
          </a:stretch>
        </p:blipFill>
        <p:spPr bwMode="auto">
          <a:xfrm>
            <a:off x="214282" y="1500174"/>
            <a:ext cx="1905000" cy="3038476"/>
          </a:xfrm>
          <a:prstGeom prst="rect">
            <a:avLst/>
          </a:prstGeom>
          <a:noFill/>
        </p:spPr>
      </p:pic>
      <p:pic>
        <p:nvPicPr>
          <p:cNvPr id="8197" name="Picture 5" descr="C:\Users\АДМИН\Desktop\Фото 4.jpg"/>
          <p:cNvPicPr>
            <a:picLocks noChangeAspect="1" noChangeArrowheads="1"/>
          </p:cNvPicPr>
          <p:nvPr/>
        </p:nvPicPr>
        <p:blipFill>
          <a:blip r:embed="rId3"/>
          <a:stretch>
            <a:fillRect/>
          </a:stretch>
        </p:blipFill>
        <p:spPr bwMode="auto">
          <a:xfrm>
            <a:off x="1428728" y="2071678"/>
            <a:ext cx="1905000" cy="2933700"/>
          </a:xfrm>
          <a:prstGeom prst="rect">
            <a:avLst/>
          </a:prstGeom>
          <a:noFill/>
        </p:spPr>
      </p:pic>
      <p:pic>
        <p:nvPicPr>
          <p:cNvPr id="8199" name="Picture 7" descr="http://www.old.nbrkomi.ru/content/4407/%D0%A4%D0%BE%D1%82%D0%BE%207.jpg"/>
          <p:cNvPicPr>
            <a:picLocks noChangeAspect="1" noChangeArrowheads="1"/>
          </p:cNvPicPr>
          <p:nvPr/>
        </p:nvPicPr>
        <p:blipFill>
          <a:blip r:embed="rId4"/>
          <a:stretch>
            <a:fillRect/>
          </a:stretch>
        </p:blipFill>
        <p:spPr bwMode="auto">
          <a:xfrm>
            <a:off x="2714612" y="3000372"/>
            <a:ext cx="2000264" cy="3071834"/>
          </a:xfrm>
          <a:prstGeom prst="rect">
            <a:avLst/>
          </a:prstGeom>
          <a:noFill/>
        </p:spPr>
      </p:pic>
    </p:spTree>
  </p:cSld>
  <p:clrMapOvr>
    <a:masterClrMapping/>
  </p:clrMapOvr>
  <p:transition spd="slow" advClick="0" advTm="15000">
    <p:dissolve/>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Arial"/>
        <a:cs typeface="Arial"/>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Arial"/>
        <a:cs typeface="Arial"/>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r:embed="rId1">
            <a:duotone>
              <a:schemeClr val="phClr">
                <a:shade val="48000"/>
              </a:schemeClr>
              <a:schemeClr val="phClr">
                <a:tint val="96000"/>
                <a:satMod val="150000"/>
              </a:schemeClr>
            </a:duotone>
          </a:blip>
          <a:tile tx="0" ty="0" sx="80000" sy="80000" flip="none" algn="tl"/>
        </a:blip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Apex</Template>
  <Company/>
  <PresentationFormat>On-screen Show (4:3)</PresentationFormat>
  <Paragraphs>78</Paragraphs>
  <Slides>21</Slides>
  <Notes>0</Notes>
  <TotalTime>1254</TotalTime>
  <HiddenSlides>0</HiddenSlides>
  <MMClips>1</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Городская</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Слайд 1</dc:title>
  <dc:creator>АДМИН</dc:creator>
  <cp:lastModifiedBy>АДМИН</cp:lastModifiedBy>
  <cp:revision>154</cp:revision>
  <dcterms:created xsi:type="dcterms:W3CDTF">2020-03-10T05:57:25Z</dcterms:created>
  <dcterms:modified xsi:type="dcterms:W3CDTF">2021-05-12T07:18:43Z</dcterms:modified>
</cp:coreProperties>
</file>