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9" r:id="rId10"/>
    <p:sldId id="265" r:id="rId11"/>
    <p:sldId id="270" r:id="rId12"/>
    <p:sldId id="267" r:id="rId13"/>
    <p:sldId id="268" r:id="rId14"/>
    <p:sldId id="271" r:id="rId15"/>
    <p:sldId id="272"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281788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1703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0D046E9-5D9A-4EA5-B9EC-2C6B9FA8D664}"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007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1674624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0D046E9-5D9A-4EA5-B9EC-2C6B9FA8D664}"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4797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4074111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139478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392987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111340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0CC00D6-ABD3-4EB7-81D7-CE0E27B0BCC1}" type="datetimeFigureOut">
              <a:rPr lang="ru-RU" smtClean="0"/>
              <a:t>21.11.2023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232222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260615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0CC00D6-ABD3-4EB7-81D7-CE0E27B0BCC1}" type="datetimeFigureOut">
              <a:rPr lang="ru-RU" smtClean="0"/>
              <a:t>21.11.2023</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270821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0CC00D6-ABD3-4EB7-81D7-CE0E27B0BCC1}" type="datetimeFigureOut">
              <a:rPr lang="ru-RU" smtClean="0"/>
              <a:t>21.11.2023</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413358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C00D6-ABD3-4EB7-81D7-CE0E27B0BCC1}" type="datetimeFigureOut">
              <a:rPr lang="ru-RU" smtClean="0"/>
              <a:t>21.11.2023</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3495886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35125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0CC00D6-ABD3-4EB7-81D7-CE0E27B0BCC1}" type="datetimeFigureOut">
              <a:rPr lang="ru-RU" smtClean="0"/>
              <a:t>21.11.2023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0D046E9-5D9A-4EA5-B9EC-2C6B9FA8D664}" type="slidenum">
              <a:rPr lang="ru-RU" smtClean="0"/>
              <a:t>‹#›</a:t>
            </a:fld>
            <a:endParaRPr lang="ru-RU"/>
          </a:p>
        </p:txBody>
      </p:sp>
    </p:spTree>
    <p:extLst>
      <p:ext uri="{BB962C8B-B14F-4D97-AF65-F5344CB8AC3E}">
        <p14:creationId xmlns:p14="http://schemas.microsoft.com/office/powerpoint/2010/main" val="213699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0CC00D6-ABD3-4EB7-81D7-CE0E27B0BCC1}" type="datetimeFigureOut">
              <a:rPr lang="ru-RU" smtClean="0"/>
              <a:t>21.11.2023</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0D046E9-5D9A-4EA5-B9EC-2C6B9FA8D664}" type="slidenum">
              <a:rPr lang="ru-RU" smtClean="0"/>
              <a:t>‹#›</a:t>
            </a:fld>
            <a:endParaRPr lang="ru-RU"/>
          </a:p>
        </p:txBody>
      </p:sp>
    </p:spTree>
    <p:extLst>
      <p:ext uri="{BB962C8B-B14F-4D97-AF65-F5344CB8AC3E}">
        <p14:creationId xmlns:p14="http://schemas.microsoft.com/office/powerpoint/2010/main" val="193942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nailtimler.com/bashkortostan/blagovarskiy_rayon/blagovarskiy_rayon_kashkalashi.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F8330F2-363F-563D-0A97-B63E50616F24}"/>
              </a:ext>
            </a:extLst>
          </p:cNvPr>
          <p:cNvSpPr>
            <a:spLocks noGrp="1"/>
          </p:cNvSpPr>
          <p:nvPr>
            <p:ph type="ctrTitle"/>
          </p:nvPr>
        </p:nvSpPr>
        <p:spPr>
          <a:xfrm>
            <a:off x="2182251" y="2472397"/>
            <a:ext cx="8915399" cy="1621301"/>
          </a:xfrm>
        </p:spPr>
        <p:txBody>
          <a:bodyPr>
            <a:normAutofit fontScale="90000"/>
          </a:bodyPr>
          <a:lstStyle/>
          <a:p>
            <a:pPr algn="ctr"/>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Исследовательская краеведческая работа</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r>
            <a:br>
              <a:rPr lang="ru-RU" sz="1800" b="1" dirty="0">
                <a:effectLst/>
                <a:latin typeface="Times New Roman" panose="02020603050405020304" pitchFamily="18" charset="0"/>
                <a:ea typeface="Calibri" panose="020F0502020204030204" pitchFamily="34" charset="0"/>
                <a:cs typeface="Times New Roman" panose="02020603050405020304" pitchFamily="18" charset="0"/>
              </a:rPr>
            </a:br>
            <a:r>
              <a:rPr lang="ru-RU" b="1" dirty="0">
                <a:effectLst/>
                <a:latin typeface="Times New Roman" panose="02020603050405020304" pitchFamily="18" charset="0"/>
                <a:ea typeface="Calibri" panose="020F0502020204030204" pitchFamily="34"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История возникновения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a:t>
            </a:r>
          </a:p>
        </p:txBody>
      </p:sp>
      <p:sp>
        <p:nvSpPr>
          <p:cNvPr id="3" name="Подзаголовок 2">
            <a:extLst>
              <a:ext uri="{FF2B5EF4-FFF2-40B4-BE49-F238E27FC236}">
                <a16:creationId xmlns:a16="http://schemas.microsoft.com/office/drawing/2014/main" xmlns="" id="{3DAC547B-7316-BE85-E973-E5A4E37D5607}"/>
              </a:ext>
            </a:extLst>
          </p:cNvPr>
          <p:cNvSpPr>
            <a:spLocks noGrp="1"/>
          </p:cNvSpPr>
          <p:nvPr>
            <p:ph type="subTitle" idx="1"/>
          </p:nvPr>
        </p:nvSpPr>
        <p:spPr>
          <a:xfrm>
            <a:off x="6639951" y="5269748"/>
            <a:ext cx="4864661" cy="1126283"/>
          </a:xfrm>
        </p:spPr>
        <p:txBody>
          <a:bodyPr>
            <a:noAutofit/>
          </a:bodyPr>
          <a:lstStyle/>
          <a:p>
            <a:r>
              <a:rPr lang="ru-RU" sz="2400" b="1" dirty="0" smtClean="0">
                <a:solidFill>
                  <a:schemeClr val="tx1"/>
                </a:solidFill>
                <a:latin typeface="Times New Roman" panose="02020603050405020304" pitchFamily="18" charset="0"/>
                <a:cs typeface="Times New Roman" panose="02020603050405020304" pitchFamily="18" charset="0"/>
              </a:rPr>
              <a:t>Автор: </a:t>
            </a:r>
            <a:r>
              <a:rPr lang="ru-RU" sz="2400" b="1" dirty="0">
                <a:solidFill>
                  <a:schemeClr val="tx1"/>
                </a:solidFill>
                <a:latin typeface="Times New Roman" panose="02020603050405020304" pitchFamily="18" charset="0"/>
                <a:cs typeface="Times New Roman" panose="02020603050405020304" pitchFamily="18" charset="0"/>
              </a:rPr>
              <a:t>Бикмеева </a:t>
            </a:r>
            <a:r>
              <a:rPr lang="ru-RU" sz="2400" b="1" dirty="0" err="1" smtClean="0">
                <a:solidFill>
                  <a:schemeClr val="tx1"/>
                </a:solidFill>
                <a:latin typeface="Times New Roman" panose="02020603050405020304" pitchFamily="18" charset="0"/>
                <a:cs typeface="Times New Roman" panose="02020603050405020304" pitchFamily="18" charset="0"/>
              </a:rPr>
              <a:t>Зифа</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err="1" smtClean="0">
                <a:solidFill>
                  <a:schemeClr val="tx1"/>
                </a:solidFill>
                <a:latin typeface="Times New Roman" panose="02020603050405020304" pitchFamily="18" charset="0"/>
                <a:cs typeface="Times New Roman" panose="02020603050405020304" pitchFamily="18" charset="0"/>
              </a:rPr>
              <a:t>Р</a:t>
            </a:r>
            <a:r>
              <a:rPr lang="ru-RU" sz="2400" b="1" dirty="0" err="1" smtClean="0">
                <a:solidFill>
                  <a:schemeClr val="tx1"/>
                </a:solidFill>
                <a:latin typeface="Times New Roman" panose="02020603050405020304" pitchFamily="18" charset="0"/>
                <a:cs typeface="Times New Roman" panose="02020603050405020304" pitchFamily="18" charset="0"/>
              </a:rPr>
              <a:t>амиловна</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4" name="Подзаголовок 2">
            <a:extLst>
              <a:ext uri="{FF2B5EF4-FFF2-40B4-BE49-F238E27FC236}">
                <a16:creationId xmlns:a16="http://schemas.microsoft.com/office/drawing/2014/main" xmlns="" id="{3568E145-620F-E7A6-AE46-9B968981EF4F}"/>
              </a:ext>
            </a:extLst>
          </p:cNvPr>
          <p:cNvSpPr txBox="1">
            <a:spLocks/>
          </p:cNvSpPr>
          <p:nvPr/>
        </p:nvSpPr>
        <p:spPr>
          <a:xfrm>
            <a:off x="2968283" y="252808"/>
            <a:ext cx="6794695" cy="41832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spcBef>
                <a:spcPts val="0"/>
              </a:spcBef>
            </a:pPr>
            <a:r>
              <a:rPr lang="ru-RU" sz="2800" dirty="0">
                <a:solidFill>
                  <a:schemeClr val="tx1"/>
                </a:solidFill>
                <a:latin typeface="Times New Roman" panose="02020603050405020304" pitchFamily="18" charset="0"/>
                <a:cs typeface="Times New Roman" panose="02020603050405020304" pitchFamily="18" charset="0"/>
              </a:rPr>
              <a:t>Благоварский район</a:t>
            </a:r>
          </a:p>
          <a:p>
            <a:pPr algn="ctr">
              <a:spcBef>
                <a:spcPts val="0"/>
              </a:spcBef>
            </a:pP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Кашкалашинская</a:t>
            </a:r>
            <a:r>
              <a:rPr lang="ru-RU" sz="2800" dirty="0">
                <a:solidFill>
                  <a:schemeClr val="tx1"/>
                </a:solidFill>
                <a:latin typeface="Times New Roman" panose="02020603050405020304" pitchFamily="18" charset="0"/>
                <a:cs typeface="Times New Roman" panose="02020603050405020304" pitchFamily="18" charset="0"/>
              </a:rPr>
              <a:t> сельская библиотека</a:t>
            </a:r>
          </a:p>
        </p:txBody>
      </p:sp>
    </p:spTree>
    <p:extLst>
      <p:ext uri="{BB962C8B-B14F-4D97-AF65-F5344CB8AC3E}">
        <p14:creationId xmlns:p14="http://schemas.microsoft.com/office/powerpoint/2010/main" val="1229492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Годы и люди. </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731520" y="1512277"/>
            <a:ext cx="10972800" cy="5345723"/>
          </a:xfrm>
        </p:spPr>
        <p:txBody>
          <a:bodyPr>
            <a:normAutofit fontScale="92500" lnSpcReduction="20000"/>
          </a:bodyPr>
          <a:lstStyle/>
          <a:p>
            <a:pPr marL="0" indent="457200" algn="just">
              <a:lnSpc>
                <a:spcPct val="120000"/>
              </a:lnSpc>
              <a:spcBef>
                <a:spcPts val="0"/>
              </a:spcBef>
              <a:spcAft>
                <a:spcPts val="1000"/>
              </a:spcAft>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Советское правительство начинает оснащать колхозы тракторами и машинами. Первый трактор марки “Фордзан” в колхоз пригнал тракторист Ислам Кагарманов. Первые трактористы колхоза: Ислам Кагарманов, Вальмухаммат Кунафин, Исмагил Вахитов, Хуснулла Мамаев,  Халик Хисамов, Халима Хисамова, Шамсия Амирова.</a:t>
            </a:r>
          </a:p>
          <a:p>
            <a:pPr marL="0" indent="457200" algn="just">
              <a:lnSpc>
                <a:spcPct val="120000"/>
              </a:lnSpc>
              <a:spcBef>
                <a:spcPts val="0"/>
              </a:spcBef>
              <a:spcAft>
                <a:spcPts val="1000"/>
              </a:spcAft>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Нурмухаммат Бахтияров, Сабир Бикмеев первыми в деревне окончили курсы шоферов. В 1934-1937 годах колхоз имел 1 “полуторку”. </a:t>
            </a:r>
          </a:p>
          <a:p>
            <a:pPr marL="0" indent="457200" algn="just">
              <a:lnSpc>
                <a:spcPct val="120000"/>
              </a:lnSpc>
              <a:spcBef>
                <a:spcPts val="0"/>
              </a:spcBef>
              <a:spcAft>
                <a:spcPts val="1000"/>
              </a:spcAft>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В 1932-1936 годах в деревне активно работали клуб и библиотека. Очень часто выступали агитбригады из Уфимского драмтеатра.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ct val="120000"/>
              </a:lnSpc>
              <a:spcBef>
                <a:spcPts val="0"/>
              </a:spcBef>
              <a:spcAft>
                <a:spcPts val="1000"/>
              </a:spcAft>
              <a:buNone/>
            </a:pPr>
            <a:r>
              <a:rPr lang="tt-RU" sz="1800" dirty="0">
                <a:solidFill>
                  <a:srgbClr val="000000"/>
                </a:solidFill>
                <a:effectLst/>
                <a:latin typeface="Times New Roman" panose="02020603050405020304" pitchFamily="18" charset="0"/>
                <a:ea typeface="Times New Roman" panose="02020603050405020304" pitchFamily="18" charset="0"/>
              </a:rPr>
              <a:t>С началом Великой Отечественной войны все мужское население уходит на фронт. В тылу остаются старики, женщины и дети, которые своим упорным трудом стараются выполнять плановые задания по загатовке хлеба. </a:t>
            </a:r>
            <a:endParaRPr lang="ru-RU" sz="1800" dirty="0">
              <a:effectLst/>
              <a:latin typeface="Times New Roman" panose="02020603050405020304" pitchFamily="18" charset="0"/>
              <a:ea typeface="Times New Roman" panose="02020603050405020304" pitchFamily="18" charset="0"/>
            </a:endParaRPr>
          </a:p>
          <a:p>
            <a:pPr marL="0" indent="457200" algn="just">
              <a:lnSpc>
                <a:spcPct val="120000"/>
              </a:lnSpc>
              <a:spcBef>
                <a:spcPts val="0"/>
              </a:spcBef>
              <a:spcAft>
                <a:spcPts val="1000"/>
              </a:spcAft>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В 1941-1944 годах жители деревни собрали хороший урожай и выполнили государственный план по заготовке хлеба. В годы войны из-за нехватки техники, и даже лошадей,  крестьяне сеяли хлеб вручную, пахали и бороновали с помощью коров. Длинными зимними вечерами женщины для фронта вязали шерстяные рукавицы и носки; сушили картофель и морковь. Из-за голода  и болезней умерло большинство жителей деревни.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ct val="120000"/>
              </a:lnSpc>
              <a:spcBef>
                <a:spcPts val="0"/>
              </a:spcBef>
              <a:spcAft>
                <a:spcPts val="1000"/>
              </a:spcAft>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Дальнейшая судьба деревни в послевоенные годы неразрывно связана с сельским хозяйством. В 1952 году создается колхоз им.Сталина. </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50000"/>
              </a:lnSpc>
              <a:spcAft>
                <a:spcPts val="10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920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3313ACE-BFE7-499B-17FE-99CCA54719BF}"/>
              </a:ext>
            </a:extLst>
          </p:cNvPr>
          <p:cNvPicPr>
            <a:picLocks noChangeAspect="1"/>
          </p:cNvPicPr>
          <p:nvPr/>
        </p:nvPicPr>
        <p:blipFill>
          <a:blip r:embed="rId2"/>
          <a:stretch>
            <a:fillRect/>
          </a:stretch>
        </p:blipFill>
        <p:spPr>
          <a:xfrm flipV="1">
            <a:off x="2090487" y="946052"/>
            <a:ext cx="8351403" cy="4965895"/>
          </a:xfrm>
          <a:prstGeom prst="rect">
            <a:avLst/>
          </a:prstGeom>
        </p:spPr>
      </p:pic>
    </p:spTree>
    <p:extLst>
      <p:ext uri="{BB962C8B-B14F-4D97-AF65-F5344CB8AC3E}">
        <p14:creationId xmlns:p14="http://schemas.microsoft.com/office/powerpoint/2010/main" val="360979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Годы и люди. </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609600" y="1512277"/>
            <a:ext cx="10972800" cy="5345723"/>
          </a:xfrm>
        </p:spPr>
        <p:txBody>
          <a:bodyPr>
            <a:normAutofit/>
          </a:bodyPr>
          <a:lstStyle/>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1962 году название поменяли на 22 партс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ъ</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езд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1922 - фирма Урал”</a:t>
            </a: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1993 ‑ колхоз “Урал”</a:t>
            </a: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 2000 ‑ СПК “Урал”</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2004 ‑ ООО “Заря”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С 2006 года по 2022 год – филиал Благоварской птицефабрики</a:t>
            </a:r>
          </a:p>
          <a:p>
            <a:pPr indent="0" algn="just">
              <a:spcBef>
                <a:spcPts val="0"/>
              </a:spcBef>
              <a:buNone/>
            </a:pPr>
            <a:endParaRPr lang="tt-RU" dirty="0">
              <a:latin typeface="Times New Roman" panose="02020603050405020304" pitchFamily="18" charset="0"/>
              <a:ea typeface="Calibri" panose="020F0502020204030204" pitchFamily="34" charset="0"/>
              <a:cs typeface="Times New Roman" panose="02020603050405020304" pitchFamily="18" charset="0"/>
            </a:endParaRPr>
          </a:p>
          <a:p>
            <a:pPr indent="0" algn="just">
              <a:spcBef>
                <a:spcPts val="0"/>
              </a:spcBef>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Среди уроженцев – Герои Социалистического Труда Р.К. Бахтияров и Д.Ю. Хасанов; доктор исторических наук М.А.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Бикмеев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доктор технических наук Р.А.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Мукминов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415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ЗАКЛЮЧЕНИЕ</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731520" y="1280160"/>
            <a:ext cx="10972800" cy="5345723"/>
          </a:xfrm>
        </p:spPr>
        <p:txBody>
          <a:bodyPr>
            <a:normAutofit/>
          </a:bodyPr>
          <a:lstStyle/>
          <a:p>
            <a:pPr marL="0" indent="457200" algn="just">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Как видим, село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Кашкалаши</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росло и развивалось. На сегодняшний день это центр СП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Кашкалашинский</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сельсовет МР Благоварский район Республики Башкортостан, в состав которого входят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д.Западный</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д.Восточный</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д.Табулдак</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Во главе СП с 1997 года находится –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Бикмеев</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Булат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Испартович</a:t>
            </a:r>
            <a:r>
              <a:rPr lang="ru-RU" sz="2000" dirty="0">
                <a:latin typeface="Times New Roman" panose="02020603050405020304" pitchFamily="18" charset="0"/>
                <a:ea typeface="Calibri" panose="020F0502020204030204" pitchFamily="34" charset="0"/>
                <a:cs typeface="Times New Roman" panose="02020603050405020304" pitchFamily="18" charset="0"/>
              </a:rPr>
              <a:t>, история семьи которого неразрывно связано с историей села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Кашкалаши</a:t>
            </a:r>
            <a:r>
              <a:rPr lang="ru-RU" sz="2000" dirty="0">
                <a:latin typeface="Times New Roman" panose="02020603050405020304" pitchFamily="18" charset="0"/>
                <a:ea typeface="Calibri" panose="020F0502020204030204" pitchFamily="34" charset="0"/>
                <a:cs typeface="Times New Roman" panose="02020603050405020304" pitchFamily="18" charset="0"/>
              </a:rPr>
              <a:t>.</a:t>
            </a:r>
          </a:p>
          <a:p>
            <a:pPr marL="0" indent="457200" algn="just">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 селе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Кашкалаши</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сейчас на 6 улицах при 250 дворах проживает более 700 человек. На всех центральных улицах – асфальтированные дороги (кроме ул. Заречной и ул. Новой), на всех улицах – Центральный водопровод. Газификация и электрификация были произведены еще во времена советской власти.</a:t>
            </a:r>
          </a:p>
          <a:p>
            <a:pPr marL="0" indent="457200" algn="just">
              <a:spcBef>
                <a:spcPts val="0"/>
              </a:spcBef>
              <a:buNone/>
            </a:pPr>
            <a:r>
              <a:rPr lang="ru-RU" sz="2000" dirty="0">
                <a:latin typeface="Times New Roman" panose="02020603050405020304" pitchFamily="18" charset="0"/>
                <a:ea typeface="Calibri" panose="020F0502020204030204" pitchFamily="34" charset="0"/>
                <a:cs typeface="Times New Roman" panose="02020603050405020304" pitchFamily="18" charset="0"/>
              </a:rPr>
              <a:t>Я горжусь своим селом, его историей, я горда, что являюсь уроженкой села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Кашкалаши</a:t>
            </a:r>
            <a:r>
              <a:rPr lang="ru-RU" sz="2000" dirty="0">
                <a:latin typeface="Times New Roman" panose="02020603050405020304" pitchFamily="18" charset="0"/>
                <a:ea typeface="Calibri" panose="020F0502020204030204" pitchFamily="34" charset="0"/>
                <a:cs typeface="Times New Roman" panose="02020603050405020304" pitchFamily="18" charset="0"/>
              </a:rPr>
              <a:t>. Во все времена село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Кашкалаши</a:t>
            </a:r>
            <a:r>
              <a:rPr lang="ru-RU" sz="2000" dirty="0">
                <a:latin typeface="Times New Roman" panose="02020603050405020304" pitchFamily="18" charset="0"/>
                <a:ea typeface="Calibri" panose="020F0502020204030204" pitchFamily="34" charset="0"/>
                <a:cs typeface="Times New Roman" panose="02020603050405020304" pitchFamily="18" charset="0"/>
              </a:rPr>
              <a:t> шло ногу со временем и активно развивалось.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spcBef>
                <a:spcPts val="0"/>
              </a:spcBef>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5464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104795A-54FB-E3F2-D9CE-D8A41FE30215}"/>
              </a:ext>
            </a:extLst>
          </p:cNvPr>
          <p:cNvPicPr>
            <a:picLocks noChangeAspect="1"/>
          </p:cNvPicPr>
          <p:nvPr/>
        </p:nvPicPr>
        <p:blipFill>
          <a:blip r:embed="rId2"/>
          <a:stretch>
            <a:fillRect/>
          </a:stretch>
        </p:blipFill>
        <p:spPr>
          <a:xfrm>
            <a:off x="0" y="-480519"/>
            <a:ext cx="5922498" cy="4467849"/>
          </a:xfrm>
          <a:prstGeom prst="rect">
            <a:avLst/>
          </a:prstGeom>
        </p:spPr>
      </p:pic>
      <p:pic>
        <p:nvPicPr>
          <p:cNvPr id="5" name="Рисунок 4">
            <a:extLst>
              <a:ext uri="{FF2B5EF4-FFF2-40B4-BE49-F238E27FC236}">
                <a16:creationId xmlns:a16="http://schemas.microsoft.com/office/drawing/2014/main" xmlns="" id="{889DB87F-13BA-D5EB-6250-35A57A6232F8}"/>
              </a:ext>
            </a:extLst>
          </p:cNvPr>
          <p:cNvPicPr>
            <a:picLocks noChangeAspect="1"/>
          </p:cNvPicPr>
          <p:nvPr/>
        </p:nvPicPr>
        <p:blipFill>
          <a:blip r:embed="rId3"/>
          <a:stretch>
            <a:fillRect/>
          </a:stretch>
        </p:blipFill>
        <p:spPr>
          <a:xfrm>
            <a:off x="5922498" y="-1"/>
            <a:ext cx="6269502" cy="4467849"/>
          </a:xfrm>
          <a:prstGeom prst="rect">
            <a:avLst/>
          </a:prstGeom>
        </p:spPr>
      </p:pic>
      <p:pic>
        <p:nvPicPr>
          <p:cNvPr id="7" name="Рисунок 6">
            <a:extLst>
              <a:ext uri="{FF2B5EF4-FFF2-40B4-BE49-F238E27FC236}">
                <a16:creationId xmlns:a16="http://schemas.microsoft.com/office/drawing/2014/main" xmlns="" id="{6FFD5324-2D03-12B3-5426-816760DF1235}"/>
              </a:ext>
            </a:extLst>
          </p:cNvPr>
          <p:cNvPicPr>
            <a:picLocks noChangeAspect="1"/>
          </p:cNvPicPr>
          <p:nvPr/>
        </p:nvPicPr>
        <p:blipFill>
          <a:blip r:embed="rId4"/>
          <a:stretch>
            <a:fillRect/>
          </a:stretch>
        </p:blipFill>
        <p:spPr>
          <a:xfrm>
            <a:off x="-1" y="2722099"/>
            <a:ext cx="5922497" cy="4135902"/>
          </a:xfrm>
          <a:prstGeom prst="rect">
            <a:avLst/>
          </a:prstGeom>
        </p:spPr>
      </p:pic>
      <p:pic>
        <p:nvPicPr>
          <p:cNvPr id="9" name="Рисунок 8">
            <a:extLst>
              <a:ext uri="{FF2B5EF4-FFF2-40B4-BE49-F238E27FC236}">
                <a16:creationId xmlns:a16="http://schemas.microsoft.com/office/drawing/2014/main" xmlns="" id="{9247CC6A-E1A6-654F-BE79-3FBDAFD2E3FF}"/>
              </a:ext>
            </a:extLst>
          </p:cNvPr>
          <p:cNvPicPr>
            <a:picLocks noChangeAspect="1"/>
          </p:cNvPicPr>
          <p:nvPr/>
        </p:nvPicPr>
        <p:blipFill>
          <a:blip r:embed="rId5"/>
          <a:stretch>
            <a:fillRect/>
          </a:stretch>
        </p:blipFill>
        <p:spPr>
          <a:xfrm>
            <a:off x="5922496" y="2722098"/>
            <a:ext cx="6269502" cy="4135902"/>
          </a:xfrm>
          <a:prstGeom prst="rect">
            <a:avLst/>
          </a:prstGeom>
        </p:spPr>
      </p:pic>
    </p:spTree>
    <p:extLst>
      <p:ext uri="{BB962C8B-B14F-4D97-AF65-F5344CB8AC3E}">
        <p14:creationId xmlns:p14="http://schemas.microsoft.com/office/powerpoint/2010/main" val="94430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5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Список литературы и источников</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731520" y="1280160"/>
            <a:ext cx="10972800" cy="5345723"/>
          </a:xfrm>
        </p:spPr>
        <p:txBody>
          <a:bodyPr>
            <a:normAutofit/>
          </a:bodyPr>
          <a:lstStyle/>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1. Кашкалаша авылы // URL: http://xn--80ab4e.xn----7sbacsfsccnbdnzsqis3h5a6ivbm.xn--p1ai/index.php/8328/.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2. Село Кашкалаши // URL: http://xn----7sbacsfsccnbdnzsqis3h5a6ivbm.xn--p1ai/index.php/12192.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 История Башкортостана </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 древнейших времен до 60-х годов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XIX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века</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Уфа, 1996</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470</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 с.</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4. Корбангулов Р.Г. Буыннарга ядкарь. – Уфа: Гыйлем, 2002. – 280 б.</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spcBef>
                <a:spcPts val="0"/>
              </a:spcBef>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5.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Курбангулов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Р.Г. Из истории сел и деревен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ь Благоварского района Издательство «Гилем» Уфа – 2002</a:t>
            </a: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 ‑ 423 б. </a:t>
            </a:r>
          </a:p>
          <a:p>
            <a:pPr indent="0" algn="just">
              <a:spcBef>
                <a:spcPts val="0"/>
              </a:spcBef>
              <a:buNone/>
            </a:pPr>
            <a:r>
              <a:rPr lang="tt-RU" sz="1800" dirty="0">
                <a:effectLst/>
                <a:latin typeface="Times New Roman" panose="02020603050405020304" pitchFamily="18" charset="0"/>
                <a:ea typeface="Calibri" panose="020F0502020204030204" pitchFamily="34" charset="0"/>
              </a:rPr>
              <a:t>6. “Рассказы по истории Башкортостана” – Уфа; изд-во “Книга”, 2001</a:t>
            </a:r>
            <a:endParaRPr lang="tt-RU" dirty="0">
              <a:latin typeface="Times New Roman" panose="02020603050405020304" pitchFamily="18" charset="0"/>
              <a:ea typeface="Calibri" panose="020F0502020204030204" pitchFamily="34" charset="0"/>
              <a:cs typeface="Times New Roman" panose="02020603050405020304" pitchFamily="18" charset="0"/>
            </a:endParaRPr>
          </a:p>
          <a:p>
            <a:pPr indent="0" algn="just">
              <a:spcBef>
                <a:spcPts val="0"/>
              </a:spcBef>
              <a:buNone/>
            </a:pPr>
            <a:r>
              <a:rPr lang="tt-RU" sz="1800" dirty="0">
                <a:effectLst/>
                <a:latin typeface="Times New Roman" panose="02020603050405020304" pitchFamily="18" charset="0"/>
                <a:ea typeface="Calibri" panose="020F0502020204030204" pitchFamily="34" charset="0"/>
              </a:rPr>
              <a:t>7. Научно-справочное издание “Благоварская земля: годы и люди”- Уфа: Восточная печать, 2005</a:t>
            </a:r>
          </a:p>
          <a:p>
            <a:pPr indent="0" algn="just">
              <a:spcBef>
                <a:spcPts val="0"/>
              </a:spcBef>
              <a:buNone/>
            </a:pPr>
            <a:r>
              <a:rPr lang="tt-RU" sz="1800" dirty="0">
                <a:effectLst/>
                <a:latin typeface="Times New Roman" panose="02020603050405020304" pitchFamily="18" charset="0"/>
                <a:ea typeface="Times New Roman" panose="02020603050405020304" pitchFamily="18" charset="0"/>
                <a:hlinkClick r:id="rId2"/>
              </a:rPr>
              <a:t>8. https://nailtimler.com/bashkortostan/blagovarskiy_rayon/blagovarskiy_rayon_kashkalashi.html</a:t>
            </a:r>
            <a:endParaRPr lang="tt-RU" sz="1800" dirty="0">
              <a:effectLst/>
              <a:latin typeface="Times New Roman" panose="02020603050405020304" pitchFamily="18" charset="0"/>
              <a:ea typeface="Times New Roman" panose="02020603050405020304" pitchFamily="18" charset="0"/>
            </a:endParaRPr>
          </a:p>
          <a:p>
            <a:pPr indent="0" algn="just">
              <a:spcBef>
                <a:spcPts val="0"/>
              </a:spcBef>
              <a:buNone/>
            </a:pPr>
            <a:r>
              <a:rPr lang="tt-RU" dirty="0">
                <a:latin typeface="Times New Roman" panose="02020603050405020304" pitchFamily="18" charset="0"/>
                <a:ea typeface="Times New Roman" panose="02020603050405020304" pitchFamily="18" charset="0"/>
              </a:rPr>
              <a:t>9. Сведения из музея Кашкалашинской сельской школы (благодарим Вахитова Рашида Сагмановича)</a:t>
            </a:r>
          </a:p>
          <a:p>
            <a:pPr indent="0" algn="just">
              <a:spcBef>
                <a:spcPts val="0"/>
              </a:spcBef>
              <a:buNone/>
            </a:pPr>
            <a:r>
              <a:rPr lang="tt-RU" sz="1800" dirty="0">
                <a:effectLst/>
                <a:latin typeface="Times New Roman" panose="02020603050405020304" pitchFamily="18" charset="0"/>
                <a:ea typeface="Times New Roman" panose="02020603050405020304" pitchFamily="18" charset="0"/>
              </a:rPr>
              <a:t>10. Воспоминания Бикмеева Испарта Ахметхановича</a:t>
            </a:r>
          </a:p>
          <a:p>
            <a:pPr indent="0" algn="just">
              <a:spcBef>
                <a:spcPts val="0"/>
              </a:spcBef>
              <a:buNone/>
            </a:pPr>
            <a:r>
              <a:rPr lang="tt-RU" sz="1800" dirty="0">
                <a:effectLst/>
                <a:latin typeface="Times New Roman" panose="02020603050405020304" pitchFamily="18" charset="0"/>
                <a:ea typeface="Times New Roman" panose="02020603050405020304" pitchFamily="18" charset="0"/>
              </a:rPr>
              <a:t>11. Фотографии из семейного архива семьи Бикмеева Булата Испартовича и Зифы Рамиловны</a:t>
            </a:r>
          </a:p>
          <a:p>
            <a:pPr indent="0" algn="just">
              <a:lnSpc>
                <a:spcPct val="150000"/>
              </a:lnSpc>
              <a:spcAft>
                <a:spcPts val="1000"/>
              </a:spcAft>
              <a:buNone/>
            </a:pPr>
            <a:endParaRPr lang="tt-RU" sz="1800" dirty="0">
              <a:effectLst/>
              <a:highlight>
                <a:srgbClr val="FFFF00"/>
              </a:highlight>
              <a:latin typeface="Times New Roman" panose="02020603050405020304" pitchFamily="18" charset="0"/>
              <a:ea typeface="Calibri" panose="020F0502020204030204" pitchFamily="34" charset="0"/>
            </a:endParaRPr>
          </a:p>
          <a:p>
            <a:pPr indent="0" algn="just">
              <a:lnSpc>
                <a:spcPct val="150000"/>
              </a:lnSpc>
              <a:spcAft>
                <a:spcPts val="1000"/>
              </a:spcAft>
              <a:buNone/>
            </a:pPr>
            <a:endParaRPr lang="tt-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10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50000"/>
              </a:lnSpc>
              <a:spcAft>
                <a:spcPts val="10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947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891168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ПЛАН РАБОТЫ</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737968" y="1540189"/>
            <a:ext cx="5592494" cy="3777622"/>
          </a:xfrm>
        </p:spPr>
        <p:txBody>
          <a:bodyPr/>
          <a:lstStyle/>
          <a:p>
            <a:r>
              <a:rPr lang="ru-RU" sz="2800" dirty="0">
                <a:latin typeface="Times New Roman" panose="02020603050405020304" pitchFamily="18" charset="0"/>
                <a:cs typeface="Times New Roman" panose="02020603050405020304" pitchFamily="18" charset="0"/>
              </a:rPr>
              <a:t>Выбор темы</a:t>
            </a:r>
          </a:p>
          <a:p>
            <a:r>
              <a:rPr lang="ru-RU" sz="2800" dirty="0">
                <a:latin typeface="Times New Roman" panose="02020603050405020304" pitchFamily="18" charset="0"/>
                <a:cs typeface="Times New Roman" panose="02020603050405020304" pitchFamily="18" charset="0"/>
              </a:rPr>
              <a:t>Поиск литературы и источников</a:t>
            </a:r>
          </a:p>
          <a:p>
            <a:r>
              <a:rPr lang="ru-RU" sz="2800" dirty="0">
                <a:latin typeface="Times New Roman" panose="02020603050405020304" pitchFamily="18" charset="0"/>
                <a:cs typeface="Times New Roman" panose="02020603050405020304" pitchFamily="18" charset="0"/>
              </a:rPr>
              <a:t>Анализ информации</a:t>
            </a:r>
          </a:p>
          <a:p>
            <a:r>
              <a:rPr lang="ru-RU" sz="2800" dirty="0">
                <a:latin typeface="Times New Roman" panose="02020603050405020304" pitchFamily="18" charset="0"/>
                <a:cs typeface="Times New Roman" panose="02020603050405020304" pitchFamily="18" charset="0"/>
              </a:rPr>
              <a:t>Оформление работы</a:t>
            </a:r>
          </a:p>
          <a:p>
            <a:r>
              <a:rPr lang="ru-RU" sz="2800" dirty="0">
                <a:latin typeface="Times New Roman" panose="02020603050405020304" pitchFamily="18" charset="0"/>
                <a:cs typeface="Times New Roman" panose="02020603050405020304" pitchFamily="18" charset="0"/>
              </a:rPr>
              <a:t>Выводы</a:t>
            </a:r>
          </a:p>
          <a:p>
            <a:endParaRPr lang="ru-RU" dirty="0"/>
          </a:p>
        </p:txBody>
      </p:sp>
      <p:pic>
        <p:nvPicPr>
          <p:cNvPr id="5" name="Рисунок 4">
            <a:extLst>
              <a:ext uri="{FF2B5EF4-FFF2-40B4-BE49-F238E27FC236}">
                <a16:creationId xmlns:a16="http://schemas.microsoft.com/office/drawing/2014/main" xmlns="" id="{290A24EF-01AA-B7F7-A838-9C53B6B60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962" y="550618"/>
            <a:ext cx="3762815" cy="2822111"/>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xmlns="" id="{423EE0DD-FE5B-3206-7953-6723455A5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749" y="3590192"/>
            <a:ext cx="3987899" cy="2990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583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891168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ВВЕДЕНИЕ</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1430998" y="3689029"/>
            <a:ext cx="10470270" cy="2782109"/>
          </a:xfrm>
        </p:spPr>
        <p:txBody>
          <a:bodyPr>
            <a:normAutofit lnSpcReduction="10000"/>
          </a:bodyPr>
          <a:lstStyle/>
          <a:p>
            <a:pPr indent="457200" algn="just">
              <a:lnSpc>
                <a:spcPct val="110000"/>
              </a:lnSpc>
              <a:spcBef>
                <a:spcPts val="0"/>
              </a:spcBef>
            </a:pPr>
            <a:r>
              <a:rPr lang="ru-RU" b="1" dirty="0">
                <a:latin typeface="Times New Roman" panose="02020603050405020304" pitchFamily="18" charset="0"/>
                <a:ea typeface="Calibri" panose="020F0502020204030204" pitchFamily="34" charset="0"/>
              </a:rPr>
              <a:t>О</a:t>
            </a:r>
            <a:r>
              <a:rPr lang="ru-RU" sz="1800" b="1" dirty="0">
                <a:effectLst/>
                <a:latin typeface="Times New Roman" panose="02020603050405020304" pitchFamily="18" charset="0"/>
                <a:ea typeface="Calibri" panose="020F0502020204030204" pitchFamily="34" charset="0"/>
              </a:rPr>
              <a:t>боснование выбора темы:</a:t>
            </a:r>
          </a:p>
          <a:p>
            <a:pPr marL="0" indent="457200" algn="just">
              <a:lnSpc>
                <a:spcPct val="110000"/>
              </a:lnSpc>
              <a:spcBef>
                <a:spcPts val="0"/>
              </a:spcBef>
              <a:buNone/>
            </a:pPr>
            <a:r>
              <a:rPr lang="ru-RU" dirty="0">
                <a:solidFill>
                  <a:schemeClr val="tx1"/>
                </a:solidFill>
                <a:latin typeface="Times New Roman" panose="02020603050405020304" pitchFamily="18" charset="0"/>
                <a:ea typeface="Calibri" panose="020F0502020204030204" pitchFamily="34" charset="0"/>
              </a:rPr>
              <a:t>Всегда особое внимание уделялось изучению истории Родины. Поэтому мы имеем представление о событиях происходивших в нашей стране, республике, много знаем о столицах. Но очень мало внимания уделяется изучению Малой Родины: истории, известных людях, событиях. И здесь, как Малая Родина, я хочу выделить деревни и села. Ведь корнями рода мы все уходим в них.</a:t>
            </a:r>
          </a:p>
          <a:p>
            <a:pPr marL="0" indent="457200" algn="just">
              <a:lnSpc>
                <a:spcPct val="110000"/>
              </a:lnSpc>
              <a:spcBef>
                <a:spcPts val="0"/>
              </a:spcBef>
              <a:buNone/>
            </a:pPr>
            <a:r>
              <a:rPr lang="ru-RU" dirty="0">
                <a:solidFill>
                  <a:schemeClr val="tx1"/>
                </a:solidFill>
                <a:latin typeface="Times New Roman" panose="02020603050405020304" pitchFamily="18" charset="0"/>
                <a:ea typeface="Calibri" panose="020F0502020204030204" pitchFamily="34" charset="0"/>
              </a:rPr>
              <a:t>Мои прадеды и прабабушки, дедушки-бабушки по линии отца, родители проживали/проживают в с. </a:t>
            </a:r>
            <a:r>
              <a:rPr lang="ru-RU" dirty="0" err="1">
                <a:solidFill>
                  <a:schemeClr val="tx1"/>
                </a:solidFill>
                <a:latin typeface="Times New Roman" panose="02020603050405020304" pitchFamily="18" charset="0"/>
                <a:ea typeface="Calibri" panose="020F0502020204030204" pitchFamily="34" charset="0"/>
              </a:rPr>
              <a:t>Кашкалаши</a:t>
            </a:r>
            <a:r>
              <a:rPr lang="ru-RU" dirty="0">
                <a:solidFill>
                  <a:schemeClr val="tx1"/>
                </a:solidFill>
                <a:latin typeface="Times New Roman" panose="02020603050405020304" pitchFamily="18" charset="0"/>
                <a:ea typeface="Calibri" panose="020F0502020204030204" pitchFamily="34" charset="0"/>
              </a:rPr>
              <a:t>. История этого села интересна и многогранна. Изучала я его еще в школьные годы (хоть немного, но на уроках истории, родной литературы уделяется этой теме внимание): интересовалась происхождением села и топонимикой.</a:t>
            </a:r>
            <a:endParaRPr lang="ru-RU" sz="1800" dirty="0">
              <a:solidFill>
                <a:schemeClr val="tx1"/>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xmlns="" id="{8DCD6DB1-D910-34BF-0C85-1E682F94D86F}"/>
              </a:ext>
            </a:extLst>
          </p:cNvPr>
          <p:cNvSpPr txBox="1"/>
          <p:nvPr/>
        </p:nvSpPr>
        <p:spPr>
          <a:xfrm>
            <a:off x="6608299" y="1280160"/>
            <a:ext cx="6098344" cy="2246769"/>
          </a:xfrm>
          <a:prstGeom prst="rect">
            <a:avLst/>
          </a:prstGeom>
          <a:noFill/>
        </p:spPr>
        <p:txBody>
          <a:bodyPr wrap="square">
            <a:spAutoFit/>
          </a:bodyPr>
          <a:lstStyle/>
          <a:p>
            <a:r>
              <a:rPr lang="ru-RU" sz="2000" b="0" i="1" dirty="0">
                <a:solidFill>
                  <a:srgbClr val="000000"/>
                </a:solidFill>
                <a:effectLst/>
                <a:latin typeface="Times New Roman" panose="02020603050405020304" pitchFamily="18" charset="0"/>
                <a:cs typeface="Times New Roman" panose="02020603050405020304" pitchFamily="18" charset="0"/>
              </a:rPr>
              <a:t>Стоит деревня наша на горке некрутой.</a:t>
            </a:r>
            <a:r>
              <a:rPr lang="ru-RU" sz="2000" i="1" dirty="0">
                <a:latin typeface="Times New Roman" panose="02020603050405020304" pitchFamily="18" charset="0"/>
                <a:cs typeface="Times New Roman" panose="02020603050405020304" pitchFamily="18" charset="0"/>
              </a:rPr>
              <a:t/>
            </a:r>
            <a:br>
              <a:rPr lang="ru-RU" sz="2000" i="1" dirty="0">
                <a:latin typeface="Times New Roman" panose="02020603050405020304" pitchFamily="18" charset="0"/>
                <a:cs typeface="Times New Roman" panose="02020603050405020304" pitchFamily="18" charset="0"/>
              </a:rPr>
            </a:br>
            <a:r>
              <a:rPr lang="ru-RU" sz="2000" b="0" i="1" dirty="0">
                <a:solidFill>
                  <a:srgbClr val="000000"/>
                </a:solidFill>
                <a:effectLst/>
                <a:latin typeface="Times New Roman" panose="02020603050405020304" pitchFamily="18" charset="0"/>
                <a:cs typeface="Times New Roman" panose="02020603050405020304" pitchFamily="18" charset="0"/>
              </a:rPr>
              <a:t>Родник с водой студеной от нас подать рукой.</a:t>
            </a:r>
            <a:r>
              <a:rPr lang="ru-RU" sz="2000" i="1" dirty="0">
                <a:latin typeface="Times New Roman" panose="02020603050405020304" pitchFamily="18" charset="0"/>
                <a:cs typeface="Times New Roman" panose="02020603050405020304" pitchFamily="18" charset="0"/>
              </a:rPr>
              <a:t/>
            </a:r>
            <a:br>
              <a:rPr lang="ru-RU" sz="2000" i="1" dirty="0">
                <a:latin typeface="Times New Roman" panose="02020603050405020304" pitchFamily="18" charset="0"/>
                <a:cs typeface="Times New Roman" panose="02020603050405020304" pitchFamily="18" charset="0"/>
              </a:rPr>
            </a:br>
            <a:r>
              <a:rPr lang="ru-RU" sz="2000" b="0" i="1" dirty="0">
                <a:solidFill>
                  <a:srgbClr val="000000"/>
                </a:solidFill>
                <a:effectLst/>
                <a:latin typeface="Times New Roman" panose="02020603050405020304" pitchFamily="18" charset="0"/>
                <a:cs typeface="Times New Roman" panose="02020603050405020304" pitchFamily="18" charset="0"/>
              </a:rPr>
              <a:t>Мне все вокруг отрадно, мне вкус воды знаком,</a:t>
            </a:r>
            <a:r>
              <a:rPr lang="ru-RU" sz="2000" i="1" dirty="0">
                <a:latin typeface="Times New Roman" panose="02020603050405020304" pitchFamily="18" charset="0"/>
                <a:cs typeface="Times New Roman" panose="02020603050405020304" pitchFamily="18" charset="0"/>
              </a:rPr>
              <a:t/>
            </a:r>
            <a:br>
              <a:rPr lang="ru-RU" sz="2000" i="1" dirty="0">
                <a:latin typeface="Times New Roman" panose="02020603050405020304" pitchFamily="18" charset="0"/>
                <a:cs typeface="Times New Roman" panose="02020603050405020304" pitchFamily="18" charset="0"/>
              </a:rPr>
            </a:br>
            <a:r>
              <a:rPr lang="ru-RU" sz="2000" b="0" i="1" dirty="0">
                <a:solidFill>
                  <a:srgbClr val="000000"/>
                </a:solidFill>
                <a:effectLst/>
                <a:latin typeface="Times New Roman" panose="02020603050405020304" pitchFamily="18" charset="0"/>
                <a:cs typeface="Times New Roman" panose="02020603050405020304" pitchFamily="18" charset="0"/>
              </a:rPr>
              <a:t>Люблю душой и телом я все в краю моем.</a:t>
            </a:r>
          </a:p>
          <a:p>
            <a:endParaRPr lang="ru-RU" sz="2000" i="1" dirty="0">
              <a:solidFill>
                <a:srgbClr val="000000"/>
              </a:solidFill>
              <a:latin typeface="Times New Roman" panose="02020603050405020304" pitchFamily="18" charset="0"/>
              <a:cs typeface="Times New Roman" panose="02020603050405020304" pitchFamily="18" charset="0"/>
            </a:endParaRPr>
          </a:p>
          <a:p>
            <a:r>
              <a:rPr lang="ru-RU" sz="2000" i="1" dirty="0" err="1">
                <a:solidFill>
                  <a:srgbClr val="000000"/>
                </a:solidFill>
                <a:latin typeface="Times New Roman" panose="02020603050405020304" pitchFamily="18" charset="0"/>
                <a:cs typeface="Times New Roman" panose="02020603050405020304" pitchFamily="18" charset="0"/>
              </a:rPr>
              <a:t>Г.Тукай</a:t>
            </a:r>
            <a:r>
              <a:rPr lang="ru-RU" sz="2000" i="1" dirty="0">
                <a:solidFill>
                  <a:srgbClr val="000000"/>
                </a:solidFill>
                <a:latin typeface="Times New Roman" panose="02020603050405020304" pitchFamily="18" charset="0"/>
                <a:cs typeface="Times New Roman" panose="02020603050405020304" pitchFamily="18" charset="0"/>
              </a:rPr>
              <a:t> «Туган </a:t>
            </a:r>
            <a:r>
              <a:rPr lang="ru-RU" sz="2000" i="1" dirty="0" err="1">
                <a:solidFill>
                  <a:srgbClr val="000000"/>
                </a:solidFill>
                <a:latin typeface="Times New Roman" panose="02020603050405020304" pitchFamily="18" charset="0"/>
                <a:cs typeface="Times New Roman" panose="02020603050405020304" pitchFamily="18" charset="0"/>
              </a:rPr>
              <a:t>авыл</a:t>
            </a:r>
            <a:r>
              <a:rPr lang="ru-RU" sz="2000" i="1" dirty="0">
                <a:solidFill>
                  <a:srgbClr val="000000"/>
                </a:solidFill>
                <a:latin typeface="Times New Roman" panose="02020603050405020304" pitchFamily="18" charset="0"/>
                <a:cs typeface="Times New Roman" panose="02020603050405020304" pitchFamily="18" charset="0"/>
              </a:rPr>
              <a:t>» (Родная деревня)</a:t>
            </a:r>
          </a:p>
          <a:p>
            <a:r>
              <a:rPr lang="ru-RU" sz="2000" i="1" dirty="0">
                <a:solidFill>
                  <a:srgbClr val="000000"/>
                </a:solidFill>
                <a:latin typeface="Times New Roman" panose="02020603050405020304" pitchFamily="18" charset="0"/>
                <a:cs typeface="Times New Roman" panose="02020603050405020304" pitchFamily="18" charset="0"/>
              </a:rPr>
              <a:t>Перевод </a:t>
            </a:r>
            <a:r>
              <a:rPr lang="ru-RU" sz="2000" i="1" dirty="0" err="1">
                <a:solidFill>
                  <a:srgbClr val="000000"/>
                </a:solidFill>
                <a:latin typeface="Times New Roman" panose="02020603050405020304" pitchFamily="18" charset="0"/>
                <a:cs typeface="Times New Roman" panose="02020603050405020304" pitchFamily="18" charset="0"/>
              </a:rPr>
              <a:t>В.Тушновой</a:t>
            </a:r>
            <a:endParaRPr lang="ru-RU"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3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891168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ВВЕДЕНИЕ</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474395" y="1477108"/>
            <a:ext cx="6615722" cy="4909624"/>
          </a:xfrm>
        </p:spPr>
        <p:txBody>
          <a:bodyPr>
            <a:normAutofit fontScale="62500" lnSpcReduction="20000"/>
          </a:bodyPr>
          <a:lstStyle/>
          <a:p>
            <a:pPr indent="457200" algn="just">
              <a:lnSpc>
                <a:spcPct val="110000"/>
              </a:lnSpc>
              <a:spcBef>
                <a:spcPts val="0"/>
              </a:spcBef>
            </a:pPr>
            <a:r>
              <a:rPr lang="ru-RU" sz="3200" b="1" dirty="0">
                <a:latin typeface="Times New Roman" panose="02020603050405020304" pitchFamily="18" charset="0"/>
                <a:ea typeface="Calibri" panose="020F0502020204030204" pitchFamily="34" charset="0"/>
              </a:rPr>
              <a:t>Актуальность работы:</a:t>
            </a:r>
          </a:p>
          <a:p>
            <a:pPr indent="457200" algn="just">
              <a:spcBef>
                <a:spcPts val="0"/>
              </a:spcBef>
              <a:buNone/>
            </a:pPr>
            <a:r>
              <a:rPr lang="ru-RU" sz="3200" dirty="0">
                <a:latin typeface="Times New Roman" panose="02020603050405020304" pitchFamily="18" charset="0"/>
                <a:ea typeface="Calibri" panose="020F0502020204030204" pitchFamily="34" charset="0"/>
              </a:rPr>
              <a:t>Поколение, заставшее появление существующих ныне деревень и сел, неминуемо стареет, исчезает. Вместе с ними уходит и история. Уже нет моих дедушек-бабушек, уже дедушками-бабушками стали мои родители. Сохранение истории, информации наших населенных пунктов – главная задача нынешнего поколения, чтобы последующие поколения могли найти ответы, советы, подсказки в этой информации. История циклична, все в жизни взаимосвязано.</a:t>
            </a:r>
          </a:p>
          <a:p>
            <a:pPr indent="457200" algn="just">
              <a:spcBef>
                <a:spcPts val="0"/>
              </a:spcBef>
              <a:buNone/>
            </a:pPr>
            <a:endParaRPr lang="ru-RU" sz="3200" dirty="0">
              <a:latin typeface="Times New Roman" panose="02020603050405020304" pitchFamily="18" charset="0"/>
              <a:ea typeface="Calibri" panose="020F0502020204030204" pitchFamily="34" charset="0"/>
            </a:endParaRPr>
          </a:p>
          <a:p>
            <a:pPr indent="457200" algn="just">
              <a:lnSpc>
                <a:spcPct val="110000"/>
              </a:lnSpc>
              <a:spcBef>
                <a:spcPts val="0"/>
              </a:spcBef>
            </a:pPr>
            <a:r>
              <a:rPr lang="ru-RU" sz="3200" b="1" dirty="0">
                <a:latin typeface="Times New Roman" panose="02020603050405020304" pitchFamily="18" charset="0"/>
                <a:ea typeface="Calibri" panose="020F0502020204030204" pitchFamily="34" charset="0"/>
              </a:rPr>
              <a:t>Цели работы: </a:t>
            </a:r>
            <a:r>
              <a:rPr lang="ru-RU" sz="3200" dirty="0">
                <a:latin typeface="Times New Roman" panose="02020603050405020304" pitchFamily="18" charset="0"/>
                <a:ea typeface="Calibri" panose="020F0502020204030204" pitchFamily="34" charset="0"/>
              </a:rPr>
              <a:t>изучить историю села </a:t>
            </a:r>
            <a:r>
              <a:rPr lang="ru-RU" sz="3200" dirty="0" err="1">
                <a:latin typeface="Times New Roman" panose="02020603050405020304" pitchFamily="18" charset="0"/>
                <a:ea typeface="Calibri" panose="020F0502020204030204" pitchFamily="34" charset="0"/>
              </a:rPr>
              <a:t>Кашакалаши</a:t>
            </a:r>
            <a:r>
              <a:rPr lang="ru-RU" sz="3200" dirty="0">
                <a:latin typeface="Times New Roman" panose="02020603050405020304" pitchFamily="18" charset="0"/>
                <a:ea typeface="Calibri" panose="020F0502020204030204" pitchFamily="34" charset="0"/>
              </a:rPr>
              <a:t>.</a:t>
            </a:r>
          </a:p>
          <a:p>
            <a:pPr indent="0" algn="just">
              <a:lnSpc>
                <a:spcPct val="110000"/>
              </a:lnSpc>
              <a:spcBef>
                <a:spcPts val="0"/>
              </a:spcBef>
              <a:buNone/>
            </a:pPr>
            <a:endParaRPr lang="ru-RU" sz="3200" dirty="0">
              <a:latin typeface="Times New Roman" panose="02020603050405020304" pitchFamily="18" charset="0"/>
              <a:ea typeface="Calibri" panose="020F0502020204030204" pitchFamily="34" charset="0"/>
            </a:endParaRPr>
          </a:p>
          <a:p>
            <a:pPr indent="457200" algn="just">
              <a:lnSpc>
                <a:spcPct val="110000"/>
              </a:lnSpc>
              <a:spcBef>
                <a:spcPts val="0"/>
              </a:spcBef>
            </a:pPr>
            <a:r>
              <a:rPr lang="ru-RU" sz="3200" b="1" dirty="0">
                <a:latin typeface="Times New Roman" panose="02020603050405020304" pitchFamily="18" charset="0"/>
                <a:ea typeface="Calibri" panose="020F0502020204030204" pitchFamily="34" charset="0"/>
              </a:rPr>
              <a:t>Задачи работы: </a:t>
            </a:r>
            <a:r>
              <a:rPr lang="ru-RU" sz="3200" dirty="0">
                <a:latin typeface="Times New Roman" panose="02020603050405020304" pitchFamily="18" charset="0"/>
                <a:ea typeface="Calibri" panose="020F0502020204030204" pitchFamily="34" charset="0"/>
              </a:rPr>
              <a:t>собрать данные в литературе, иных источниках об истории села. Путем анализа, сопоставления данных обобщить их и представить в виде исследовательской работы.</a:t>
            </a:r>
          </a:p>
          <a:p>
            <a:pPr indent="457200" algn="just">
              <a:spcBef>
                <a:spcPts val="0"/>
              </a:spcBef>
              <a:buNone/>
            </a:pPr>
            <a:endParaRPr lang="ru-RU" sz="1800" dirty="0">
              <a:effectLst/>
              <a:latin typeface="Times New Roman" panose="02020603050405020304" pitchFamily="18" charset="0"/>
              <a:ea typeface="Calibri" panose="020F0502020204030204" pitchFamily="34" charset="0"/>
            </a:endParaRPr>
          </a:p>
        </p:txBody>
      </p:sp>
      <p:pic>
        <p:nvPicPr>
          <p:cNvPr id="6" name="Рисунок 5">
            <a:extLst>
              <a:ext uri="{FF2B5EF4-FFF2-40B4-BE49-F238E27FC236}">
                <a16:creationId xmlns:a16="http://schemas.microsoft.com/office/drawing/2014/main" xmlns="" id="{A4B77B3F-A7DD-C83E-B5D3-9B792DEEE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17" y="1626430"/>
            <a:ext cx="4817487" cy="3605139"/>
          </a:xfrm>
          <a:prstGeom prst="rect">
            <a:avLst/>
          </a:prstGeom>
          <a:ln>
            <a:noFill/>
          </a:ln>
          <a:effectLst>
            <a:softEdge rad="112500"/>
          </a:effectLst>
        </p:spPr>
      </p:pic>
    </p:spTree>
    <p:extLst>
      <p:ext uri="{BB962C8B-B14F-4D97-AF65-F5344CB8AC3E}">
        <p14:creationId xmlns:p14="http://schemas.microsoft.com/office/powerpoint/2010/main" val="41346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Возникновение названия.</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450167" y="1420838"/>
            <a:ext cx="6316394" cy="5261316"/>
          </a:xfrm>
        </p:spPr>
        <p:txBody>
          <a:bodyPr>
            <a:normAutofit fontScale="77500" lnSpcReduction="20000"/>
          </a:bodyPr>
          <a:lstStyle/>
          <a:p>
            <a:pPr indent="457200" algn="just">
              <a:spcBef>
                <a:spcPts val="0"/>
              </a:spcBef>
              <a:buNone/>
            </a:pPr>
            <a:r>
              <a:rPr lang="ru-RU" sz="2400" dirty="0">
                <a:effectLst/>
                <a:latin typeface="Times New Roman" panose="02020603050405020304" pitchFamily="18" charset="0"/>
                <a:ea typeface="Calibri" panose="020F0502020204030204" pitchFamily="34" charset="0"/>
              </a:rPr>
              <a:t>Ранее село </a:t>
            </a:r>
            <a:r>
              <a:rPr lang="ru-RU" sz="2400" dirty="0" err="1">
                <a:effectLst/>
                <a:latin typeface="Times New Roman" panose="02020603050405020304" pitchFamily="18" charset="0"/>
                <a:ea typeface="Calibri" panose="020F0502020204030204" pitchFamily="34" charset="0"/>
              </a:rPr>
              <a:t>Кашкалаши</a:t>
            </a:r>
            <a:r>
              <a:rPr lang="ru-RU" sz="2400" dirty="0">
                <a:effectLst/>
                <a:latin typeface="Times New Roman" panose="02020603050405020304" pitchFamily="18" charset="0"/>
                <a:ea typeface="Calibri" panose="020F0502020204030204" pitchFamily="34" charset="0"/>
              </a:rPr>
              <a:t> носило название Ак </a:t>
            </a:r>
            <a:r>
              <a:rPr lang="ru-RU" sz="2400" dirty="0" err="1">
                <a:effectLst/>
                <a:latin typeface="Times New Roman" panose="02020603050405020304" pitchFamily="18" charset="0"/>
                <a:ea typeface="Calibri" panose="020F0502020204030204" pitchFamily="34" charset="0"/>
              </a:rPr>
              <a:t>Каен</a:t>
            </a:r>
            <a:r>
              <a:rPr lang="ru-RU" sz="2400" dirty="0">
                <a:effectLst/>
                <a:latin typeface="Times New Roman" panose="02020603050405020304" pitchFamily="18" charset="0"/>
                <a:ea typeface="Calibri" panose="020F0502020204030204" pitchFamily="34" charset="0"/>
              </a:rPr>
              <a:t> (Белая береза). В источниках нет подтверждающих данных, однако это отражается в преданиях, воспоминаниях старшего населения села </a:t>
            </a:r>
            <a:r>
              <a:rPr lang="ru-RU" sz="2400" dirty="0" err="1">
                <a:latin typeface="Times New Roman" panose="02020603050405020304" pitchFamily="18" charset="0"/>
                <a:ea typeface="Calibri" panose="020F0502020204030204" pitchFamily="34" charset="0"/>
              </a:rPr>
              <a:t>К</a:t>
            </a:r>
            <a:r>
              <a:rPr lang="ru-RU" sz="2400" dirty="0" err="1">
                <a:effectLst/>
                <a:latin typeface="Times New Roman" panose="02020603050405020304" pitchFamily="18" charset="0"/>
                <a:ea typeface="Calibri" panose="020F0502020204030204" pitchFamily="34" charset="0"/>
              </a:rPr>
              <a:t>ашкалаши</a:t>
            </a:r>
            <a:r>
              <a:rPr lang="ru-RU" sz="2400" dirty="0">
                <a:effectLst/>
                <a:latin typeface="Times New Roman" panose="02020603050405020304" pitchFamily="18" charset="0"/>
                <a:ea typeface="Calibri" panose="020F0502020204030204" pitchFamily="34" charset="0"/>
              </a:rPr>
              <a:t>. Находилось оно на правом берегу реки Уза, где сейчас находится улица Заречная села </a:t>
            </a:r>
            <a:r>
              <a:rPr lang="ru-RU" sz="2400" dirty="0" err="1">
                <a:effectLst/>
                <a:latin typeface="Times New Roman" panose="02020603050405020304" pitchFamily="18" charset="0"/>
                <a:ea typeface="Calibri" panose="020F0502020204030204" pitchFamily="34" charset="0"/>
              </a:rPr>
              <a:t>Кашкалаши</a:t>
            </a:r>
            <a:r>
              <a:rPr lang="ru-RU" sz="2400" dirty="0">
                <a:effectLst/>
                <a:latin typeface="Times New Roman" panose="02020603050405020304" pitchFamily="18" charset="0"/>
                <a:ea typeface="Calibri" panose="020F0502020204030204" pitchFamily="34" charset="0"/>
              </a:rPr>
              <a:t>. И, как будто, подтверждая это растут и по сегодняшний день на том берегу многочисленные березы. </a:t>
            </a:r>
          </a:p>
          <a:p>
            <a:pPr indent="457200" algn="just">
              <a:spcBef>
                <a:spcPts val="0"/>
              </a:spcBef>
              <a:buNone/>
            </a:pPr>
            <a:r>
              <a:rPr lang="ru-RU" sz="2400" dirty="0">
                <a:latin typeface="Times New Roman" panose="02020603050405020304" pitchFamily="18" charset="0"/>
                <a:ea typeface="Calibri" panose="020F0502020204030204" pitchFamily="34" charset="0"/>
              </a:rPr>
              <a:t>Деревня Ак </a:t>
            </a:r>
            <a:r>
              <a:rPr lang="ru-RU" sz="2400" dirty="0" err="1">
                <a:latin typeface="Times New Roman" panose="02020603050405020304" pitchFamily="18" charset="0"/>
                <a:ea typeface="Calibri" panose="020F0502020204030204" pitchFamily="34" charset="0"/>
              </a:rPr>
              <a:t>Каен</a:t>
            </a:r>
            <a:r>
              <a:rPr lang="ru-RU" sz="2400" dirty="0">
                <a:latin typeface="Times New Roman" panose="02020603050405020304" pitchFamily="18" charset="0"/>
                <a:ea typeface="Calibri" panose="020F0502020204030204" pitchFamily="34" charset="0"/>
              </a:rPr>
              <a:t> разрастаясь перешла и на левый берег реки Уза. В дальнейшем была переименована в </a:t>
            </a:r>
            <a:r>
              <a:rPr lang="ru-RU" sz="2400" dirty="0" err="1">
                <a:latin typeface="Times New Roman" panose="02020603050405020304" pitchFamily="18" charset="0"/>
                <a:ea typeface="Calibri" panose="020F0502020204030204" pitchFamily="34" charset="0"/>
              </a:rPr>
              <a:t>Кашкалаши</a:t>
            </a:r>
            <a:r>
              <a:rPr lang="ru-RU" sz="2400" dirty="0">
                <a:latin typeface="Times New Roman" panose="02020603050405020304" pitchFamily="18" charset="0"/>
                <a:ea typeface="Calibri" panose="020F0502020204030204" pitchFamily="34" charset="0"/>
              </a:rPr>
              <a:t>. Возможно, была </a:t>
            </a:r>
            <a:r>
              <a:rPr lang="ru-RU" sz="2400" dirty="0" err="1">
                <a:latin typeface="Times New Roman" panose="02020603050405020304" pitchFamily="18" charset="0"/>
                <a:ea typeface="Calibri" panose="020F0502020204030204" pitchFamily="34" charset="0"/>
              </a:rPr>
              <a:t>объеденена</a:t>
            </a:r>
            <a:r>
              <a:rPr lang="ru-RU" sz="2400" dirty="0">
                <a:latin typeface="Times New Roman" panose="02020603050405020304" pitchFamily="18" charset="0"/>
                <a:ea typeface="Calibri" panose="020F0502020204030204" pitchFamily="34" charset="0"/>
              </a:rPr>
              <a:t> с деревней </a:t>
            </a:r>
            <a:r>
              <a:rPr lang="ru-RU" sz="2400" dirty="0" err="1">
                <a:latin typeface="Times New Roman" panose="02020603050405020304" pitchFamily="18" charset="0"/>
                <a:ea typeface="Calibri" panose="020F0502020204030204" pitchFamily="34" charset="0"/>
              </a:rPr>
              <a:t>Кашкалаши</a:t>
            </a:r>
            <a:r>
              <a:rPr lang="ru-RU" sz="2400" dirty="0">
                <a:latin typeface="Times New Roman" panose="02020603050405020304" pitchFamily="18" charset="0"/>
                <a:ea typeface="Calibri" panose="020F0502020204030204" pitchFamily="34" charset="0"/>
              </a:rPr>
              <a:t>. О возникновении самого названия «</a:t>
            </a:r>
            <a:r>
              <a:rPr lang="ru-RU" sz="2400" dirty="0" err="1">
                <a:latin typeface="Times New Roman" panose="02020603050405020304" pitchFamily="18" charset="0"/>
                <a:ea typeface="Calibri" panose="020F0502020204030204" pitchFamily="34" charset="0"/>
              </a:rPr>
              <a:t>Кашкалаши</a:t>
            </a:r>
            <a:r>
              <a:rPr lang="ru-RU" sz="2400" dirty="0">
                <a:latin typeface="Times New Roman" panose="02020603050405020304" pitchFamily="18" charset="0"/>
                <a:ea typeface="Calibri" panose="020F0502020204030204" pitchFamily="34" charset="0"/>
              </a:rPr>
              <a:t>» ходит несколько легенд, все они связаны с именем коня – «Кашка», «алаша» - что в переводе с татарского «Сивый мерин».</a:t>
            </a:r>
          </a:p>
          <a:p>
            <a:pPr indent="457200" algn="just">
              <a:spcBef>
                <a:spcPts val="0"/>
              </a:spcBef>
              <a:buNone/>
            </a:pPr>
            <a:r>
              <a:rPr lang="ru-RU" sz="2400" dirty="0">
                <a:latin typeface="Times New Roman" panose="02020603050405020304" pitchFamily="18" charset="0"/>
                <a:ea typeface="Calibri" panose="020F0502020204030204" pitchFamily="34" charset="0"/>
              </a:rPr>
              <a:t> Одну из легенд отразили в своем очерке «</a:t>
            </a:r>
            <a:r>
              <a:rPr lang="tt-RU" sz="2400" dirty="0">
                <a:effectLst/>
                <a:latin typeface="Times New Roman" panose="02020603050405020304" pitchFamily="18" charset="0"/>
                <a:ea typeface="Calibri" panose="020F0502020204030204" pitchFamily="34" charset="0"/>
              </a:rPr>
              <a:t>Элек </a:t>
            </a:r>
            <a:r>
              <a:rPr lang="en-US" sz="2400" dirty="0">
                <a:effectLst/>
                <a:latin typeface="Times New Roman" panose="02020603050405020304" pitchFamily="18" charset="0"/>
                <a:ea typeface="Calibri" panose="020F0502020204030204" pitchFamily="34" charset="0"/>
              </a:rPr>
              <a:t>h</a:t>
            </a:r>
            <a:r>
              <a:rPr lang="tt-RU" sz="2400" dirty="0">
                <a:effectLst/>
                <a:latin typeface="Times New Roman" panose="02020603050405020304" pitchFamily="18" charset="0"/>
                <a:ea typeface="Calibri" panose="020F0502020204030204" pitchFamily="34" charset="0"/>
              </a:rPr>
              <a:t>эм хэзер</a:t>
            </a:r>
            <a:r>
              <a:rPr lang="ru-RU" sz="2400"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 </a:t>
            </a:r>
            <a:r>
              <a:rPr lang="tt-RU" sz="2400" dirty="0">
                <a:effectLst/>
                <a:latin typeface="Times New Roman" panose="02020603050405020304" pitchFamily="18" charset="0"/>
                <a:ea typeface="Calibri" panose="020F0502020204030204" pitchFamily="34" charset="0"/>
              </a:rPr>
              <a:t>Зулкарнеева Жихан и Терегулов Хамит</a:t>
            </a:r>
            <a:r>
              <a:rPr lang="ru-RU" sz="2400" dirty="0">
                <a:latin typeface="Times New Roman" panose="02020603050405020304" pitchFamily="18" charset="0"/>
                <a:ea typeface="Calibri" panose="020F0502020204030204" pitchFamily="34" charset="0"/>
              </a:rPr>
              <a:t>, </a:t>
            </a:r>
            <a:r>
              <a:rPr lang="tt-RU" sz="2400" dirty="0">
                <a:effectLst/>
                <a:latin typeface="Times New Roman" panose="02020603050405020304" pitchFamily="18" charset="0"/>
                <a:ea typeface="Calibri" panose="020F0502020204030204" pitchFamily="34" charset="0"/>
              </a:rPr>
              <a:t>который был опубликован в районной газете 1988 году. </a:t>
            </a:r>
            <a:r>
              <a:rPr lang="ru-RU" sz="2400" dirty="0">
                <a:latin typeface="Times New Roman" panose="02020603050405020304" pitchFamily="18" charset="0"/>
                <a:ea typeface="Calibri" panose="020F0502020204030204" pitchFamily="34" charset="0"/>
              </a:rPr>
              <a:t> Где говорится, что </a:t>
            </a:r>
            <a:r>
              <a:rPr lang="tt-RU" sz="2400" dirty="0">
                <a:latin typeface="Times New Roman" panose="02020603050405020304" pitchFamily="18" charset="0"/>
                <a:ea typeface="Calibri" panose="020F0502020204030204" pitchFamily="34" charset="0"/>
              </a:rPr>
              <a:t>н</a:t>
            </a:r>
            <a:r>
              <a:rPr lang="tt-RU" sz="2400" dirty="0">
                <a:effectLst/>
                <a:latin typeface="Times New Roman" panose="02020603050405020304" pitchFamily="18" charset="0"/>
                <a:ea typeface="Calibri" panose="020F0502020204030204" pitchFamily="34" charset="0"/>
              </a:rPr>
              <a:t>азвание Кашкалаши связано с прославленным конем того времени, который неоднократно побеждал на местных сабантуях.</a:t>
            </a:r>
            <a:endParaRPr lang="ru-RU" sz="2400" dirty="0">
              <a:effectLst/>
              <a:latin typeface="Times New Roman" panose="02020603050405020304" pitchFamily="18" charset="0"/>
              <a:ea typeface="Calibri" panose="020F0502020204030204" pitchFamily="34" charset="0"/>
            </a:endParaRPr>
          </a:p>
          <a:p>
            <a:pPr indent="457200" algn="just">
              <a:spcBef>
                <a:spcPts val="0"/>
              </a:spcBef>
              <a:buNone/>
            </a:pPr>
            <a:endParaRPr lang="ru-RU" sz="1800" dirty="0">
              <a:effectLst/>
              <a:latin typeface="Times New Roman" panose="02020603050405020304" pitchFamily="18" charset="0"/>
              <a:ea typeface="Calibri" panose="020F0502020204030204" pitchFamily="34" charset="0"/>
            </a:endParaRPr>
          </a:p>
        </p:txBody>
      </p:sp>
      <p:pic>
        <p:nvPicPr>
          <p:cNvPr id="5" name="Рисунок 4">
            <a:extLst>
              <a:ext uri="{FF2B5EF4-FFF2-40B4-BE49-F238E27FC236}">
                <a16:creationId xmlns:a16="http://schemas.microsoft.com/office/drawing/2014/main" xmlns="" id="{0F46403D-4546-A945-D460-9DA144E60C50}"/>
              </a:ext>
            </a:extLst>
          </p:cNvPr>
          <p:cNvPicPr>
            <a:picLocks noChangeAspect="1"/>
          </p:cNvPicPr>
          <p:nvPr/>
        </p:nvPicPr>
        <p:blipFill>
          <a:blip r:embed="rId2"/>
          <a:stretch>
            <a:fillRect/>
          </a:stretch>
        </p:blipFill>
        <p:spPr>
          <a:xfrm>
            <a:off x="6935372" y="2113588"/>
            <a:ext cx="5106572" cy="3281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678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Возникновение села. </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609600" y="1392701"/>
            <a:ext cx="10972800" cy="2166425"/>
          </a:xfrm>
        </p:spPr>
        <p:txBody>
          <a:bodyPr>
            <a:normAutofit/>
          </a:bodyPr>
          <a:lstStyle/>
          <a:p>
            <a:pPr indent="457200" algn="just">
              <a:spcBef>
                <a:spcPts val="0"/>
              </a:spcBef>
              <a:buNone/>
            </a:pPr>
            <a:r>
              <a:rPr lang="ru-RU" dirty="0">
                <a:latin typeface="Times New Roman" panose="02020603050405020304" pitchFamily="18" charset="0"/>
                <a:ea typeface="Calibri" panose="020F0502020204030204" pitchFamily="34" charset="0"/>
              </a:rPr>
              <a:t>И</a:t>
            </a:r>
            <a:r>
              <a:rPr lang="ru-RU" sz="1800" dirty="0">
                <a:effectLst/>
                <a:latin typeface="Times New Roman" panose="02020603050405020304" pitchFamily="18" charset="0"/>
                <a:ea typeface="Calibri" panose="020F0502020204030204" pitchFamily="34" charset="0"/>
              </a:rPr>
              <a:t>стория деревни </a:t>
            </a:r>
            <a:r>
              <a:rPr lang="ru-RU" sz="1800" dirty="0" err="1">
                <a:effectLst/>
                <a:latin typeface="Times New Roman" panose="02020603050405020304" pitchFamily="18" charset="0"/>
                <a:ea typeface="Calibri" panose="020F0502020204030204" pitchFamily="34" charset="0"/>
              </a:rPr>
              <a:t>Кашкалаши</a:t>
            </a:r>
            <a:r>
              <a:rPr lang="ru-RU" sz="1800" dirty="0">
                <a:effectLst/>
                <a:latin typeface="Times New Roman" panose="02020603050405020304" pitchFamily="18" charset="0"/>
                <a:ea typeface="Calibri" panose="020F0502020204030204" pitchFamily="34" charset="0"/>
              </a:rPr>
              <a:t> начинается примерно в начале 18 века. Согласно источникам,</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основателями деревни </a:t>
            </a:r>
            <a:r>
              <a:rPr lang="ru-RU" sz="1800" dirty="0" err="1">
                <a:effectLst/>
                <a:latin typeface="Times New Roman" panose="02020603050405020304" pitchFamily="18" charset="0"/>
                <a:ea typeface="Calibri" panose="020F0502020204030204" pitchFamily="34" charset="0"/>
              </a:rPr>
              <a:t>Кашкалаши</a:t>
            </a:r>
            <a:r>
              <a:rPr lang="ru-RU" sz="1800" dirty="0">
                <a:effectLst/>
                <a:latin typeface="Times New Roman" panose="02020603050405020304" pitchFamily="18" charset="0"/>
                <a:ea typeface="Calibri" panose="020F0502020204030204" pitchFamily="34" charset="0"/>
              </a:rPr>
              <a:t> являются Касимовские мишари, которые здесь обосновались в качестве </a:t>
            </a:r>
            <a:r>
              <a:rPr lang="ru-RU" sz="1800" dirty="0" err="1">
                <a:effectLst/>
                <a:latin typeface="Times New Roman" panose="02020603050405020304" pitchFamily="18" charset="0"/>
                <a:ea typeface="Calibri" panose="020F0502020204030204" pitchFamily="34" charset="0"/>
              </a:rPr>
              <a:t>припущенников</a:t>
            </a:r>
            <a:r>
              <a:rPr lang="ru-RU" sz="1800" dirty="0">
                <a:effectLst/>
                <a:latin typeface="Times New Roman" panose="02020603050405020304" pitchFamily="18" charset="0"/>
                <a:ea typeface="Calibri" panose="020F0502020204030204" pitchFamily="34" charset="0"/>
              </a:rPr>
              <a:t> ещё до 1736 года. </a:t>
            </a:r>
          </a:p>
          <a:p>
            <a:pPr indent="457200" algn="just">
              <a:spcBef>
                <a:spcPts val="0"/>
              </a:spcBef>
              <a:buNone/>
            </a:pPr>
            <a:r>
              <a:rPr lang="ru-RU" dirty="0">
                <a:latin typeface="Times New Roman" panose="02020603050405020304" pitchFamily="18" charset="0"/>
                <a:ea typeface="Calibri" panose="020F0502020204030204" pitchFamily="34" charset="0"/>
              </a:rPr>
              <a:t>Их </a:t>
            </a:r>
            <a:r>
              <a:rPr lang="ru-RU" sz="1800" dirty="0">
                <a:effectLst/>
                <a:latin typeface="Times New Roman" panose="02020603050405020304" pitchFamily="18" charset="0"/>
                <a:ea typeface="Calibri" panose="020F0502020204030204" pitchFamily="34" charset="0"/>
              </a:rPr>
              <a:t>в эти края направил генерал-губернатор Оренбурга А.А. Перовский</a:t>
            </a:r>
            <a:r>
              <a:rPr lang="ru-RU" dirty="0">
                <a:latin typeface="Times New Roman" panose="02020603050405020304" pitchFamily="18" charset="0"/>
                <a:ea typeface="Calibri" panose="020F0502020204030204" pitchFamily="34" charset="0"/>
              </a:rPr>
              <a:t>. А на территории башкирских земель Касимовские </a:t>
            </a:r>
            <a:r>
              <a:rPr lang="ru-RU" sz="1800" dirty="0">
                <a:effectLst/>
                <a:latin typeface="Times New Roman" panose="02020603050405020304" pitchFamily="18" charset="0"/>
                <a:ea typeface="Calibri" panose="020F0502020204030204" pitchFamily="34" charset="0"/>
              </a:rPr>
              <a:t>мишаре появились после добровольного вхождения башкирских племен в состав Русского государства в 16 веке с целью охраны Восточных его границ.</a:t>
            </a:r>
          </a:p>
        </p:txBody>
      </p:sp>
      <p:pic>
        <p:nvPicPr>
          <p:cNvPr id="4" name="Рисунок 3">
            <a:extLst>
              <a:ext uri="{FF2B5EF4-FFF2-40B4-BE49-F238E27FC236}">
                <a16:creationId xmlns:a16="http://schemas.microsoft.com/office/drawing/2014/main" xmlns="" id="{5B40C3DA-0130-1201-E844-B9C5253D3883}"/>
              </a:ext>
            </a:extLst>
          </p:cNvPr>
          <p:cNvPicPr>
            <a:picLocks noChangeAspect="1"/>
          </p:cNvPicPr>
          <p:nvPr/>
        </p:nvPicPr>
        <p:blipFill>
          <a:blip r:embed="rId2"/>
          <a:stretch>
            <a:fillRect/>
          </a:stretch>
        </p:blipFill>
        <p:spPr>
          <a:xfrm>
            <a:off x="3126990" y="3344594"/>
            <a:ext cx="5938019" cy="3340898"/>
          </a:xfrm>
          <a:prstGeom prst="rect">
            <a:avLst/>
          </a:prstGeom>
        </p:spPr>
      </p:pic>
    </p:spTree>
    <p:extLst>
      <p:ext uri="{BB962C8B-B14F-4D97-AF65-F5344CB8AC3E}">
        <p14:creationId xmlns:p14="http://schemas.microsoft.com/office/powerpoint/2010/main" val="851455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Годы и люди. </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731520" y="1448972"/>
            <a:ext cx="10972800" cy="4867422"/>
          </a:xfrm>
        </p:spPr>
        <p:txBody>
          <a:bodyPr>
            <a:normAutofit/>
          </a:bodyPr>
          <a:lstStyle/>
          <a:p>
            <a:pPr marL="0" indent="457200" algn="just">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дальнейшем деревня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Кашкалаши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развивалась очень быстрыми темпами. Так, по сведениям 7-й ревизии 1816 года, население ее составляет 606 человек при 89 дворах. Мещеряки деревни были в составе 3-го мещерякского кантона. Юртовой старшиной служил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Абдулнасыр</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Адзитаров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указный мулла деревни </a:t>
            </a:r>
            <a:r>
              <a:rPr lang="tt-RU"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Абдулвагап</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457200" algn="just">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1834 году численность населения составляет 876 душ, в 1850 году при 144 дворах наличного населения </a:t>
            </a:r>
            <a:r>
              <a:rPr lang="tt-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1074 человека. Урядником из мещеряков был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Абдулзяпар</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Алмаев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Перепись населения провел хорунжий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Ижбулатов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из деревни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Удрякбашево</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457200" algn="just">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1859 году башкиры деревни были в составе 17-й юрты 24-го башкирского кантона,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кантонным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начальником был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Жигангир</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Ижбулатов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457200" algn="just">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1870 году число дворов в деревни доходит до 175, где проживают 577 душ мужского пола и 600 женщин, в том числе соответственно башкир 569 и 594, татар </a:t>
            </a:r>
            <a:r>
              <a:rPr lang="tt-RU"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8 и 6 душ. В деревне имелись мечеть, училище (медресе), по средам проходили шумные базары, торговлей занимались в 13 лавках.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57200" algn="just">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начале XX века деревня интенсивно растет, расширяется, строится вторая мечеть, открывается четырехгодичная русско-башкирская школа с одним учителем, где преподавание ведется на татарском языке. По средам также работают базар,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хлебозапасной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магазин, три бакалейные лавки. Количество дворов в деревне 297, численность населения </a:t>
            </a:r>
            <a:r>
              <a:rPr lang="tt-RU"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1561 человек. В 1920 году в деревне при 415 дворах зафиксировано 2114 человек.</a:t>
            </a:r>
          </a:p>
          <a:p>
            <a:pPr indent="0" algn="just">
              <a:lnSpc>
                <a:spcPct val="150000"/>
              </a:lnSpc>
              <a:spcAft>
                <a:spcPts val="10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772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D13DDB-6A8E-BBD6-50BF-2274C0FA2A64}"/>
              </a:ext>
            </a:extLst>
          </p:cNvPr>
          <p:cNvSpPr>
            <a:spLocks noGrp="1"/>
          </p:cNvSpPr>
          <p:nvPr>
            <p:ph type="title"/>
          </p:nvPr>
        </p:nvSpPr>
        <p:spPr>
          <a:xfrm>
            <a:off x="1642013" y="680381"/>
            <a:ext cx="10062307" cy="599779"/>
          </a:xfrm>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села </a:t>
            </a:r>
            <a:r>
              <a:rPr lang="ru-RU" b="1" dirty="0" err="1">
                <a:latin typeface="Times New Roman" panose="02020603050405020304" pitchFamily="18" charset="0"/>
                <a:cs typeface="Times New Roman" panose="02020603050405020304" pitchFamily="18" charset="0"/>
              </a:rPr>
              <a:t>Кашкалаши</a:t>
            </a:r>
            <a:r>
              <a:rPr lang="ru-RU" b="1" dirty="0">
                <a:latin typeface="Times New Roman" panose="02020603050405020304" pitchFamily="18" charset="0"/>
                <a:cs typeface="Times New Roman" panose="02020603050405020304" pitchFamily="18" charset="0"/>
              </a:rPr>
              <a:t>. Годы и люди. </a:t>
            </a:r>
          </a:p>
        </p:txBody>
      </p:sp>
      <p:sp>
        <p:nvSpPr>
          <p:cNvPr id="3" name="Объект 2">
            <a:extLst>
              <a:ext uri="{FF2B5EF4-FFF2-40B4-BE49-F238E27FC236}">
                <a16:creationId xmlns:a16="http://schemas.microsoft.com/office/drawing/2014/main" xmlns="" id="{DF9B6562-F451-A0CA-A59C-6433EE248DF2}"/>
              </a:ext>
            </a:extLst>
          </p:cNvPr>
          <p:cNvSpPr>
            <a:spLocks noGrp="1"/>
          </p:cNvSpPr>
          <p:nvPr>
            <p:ph idx="1"/>
          </p:nvPr>
        </p:nvSpPr>
        <p:spPr>
          <a:xfrm>
            <a:off x="487680" y="1280160"/>
            <a:ext cx="11596468" cy="5697416"/>
          </a:xfrm>
        </p:spPr>
        <p:txBody>
          <a:bodyPr>
            <a:normAutofit fontScale="92500" lnSpcReduction="20000"/>
          </a:bodyPr>
          <a:lstStyle/>
          <a:p>
            <a:pPr marL="114300" indent="457200" algn="just">
              <a:lnSpc>
                <a:spcPct val="120000"/>
              </a:lnSpc>
              <a:spcBef>
                <a:spcPts val="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Первую торговую лавку в деревне открыл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Алмай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бабай, назначив своего сына Гумера продавцом. Примерно в этот период, после завершения обучения, в деревню возвращаются дети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Ахматсафа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бая. Его дочь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Гайша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открывает первое женское медресе. В центре деревни создается пункт противопожарной охраны и организуется дежурство.</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114300" indent="457200" algn="just">
              <a:lnSpc>
                <a:spcPct val="120000"/>
              </a:lnSpc>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Летом 1910 года крестьяне деревни обращаются в губернское управление с просьбой о строительстве земской школы и в 1916 году получают разрешение. А пока осенью 1914 года для нужд школы арендуется один из домов Хасанова Набиулла бая, где учитель Филипп Кондратьевич и Шайхамбар мулла обучали детей русскому и татарскому языкам.</a:t>
            </a:r>
          </a:p>
          <a:p>
            <a:pPr marL="114300" indent="457200" algn="just">
              <a:lnSpc>
                <a:spcPct val="120000"/>
              </a:lnSpc>
              <a:spcBef>
                <a:spcPts val="0"/>
              </a:spcBef>
              <a:buNone/>
            </a:pPr>
            <a:r>
              <a:rPr lang="tt-RU" sz="1800" dirty="0">
                <a:solidFill>
                  <a:srgbClr val="000000"/>
                </a:solidFill>
                <a:effectLst/>
                <a:latin typeface="Times New Roman" panose="02020603050405020304" pitchFamily="18" charset="0"/>
                <a:ea typeface="Times New Roman" panose="02020603050405020304" pitchFamily="18" charset="0"/>
              </a:rPr>
              <a:t>В 1917 году в деревне устанавливается советская власть.</a:t>
            </a:r>
            <a:endParaRPr lang="ru-RU" dirty="0">
              <a:solidFill>
                <a:srgbClr val="000000"/>
              </a:solidFill>
              <a:latin typeface="Times New Roman" panose="02020603050405020304" pitchFamily="18" charset="0"/>
              <a:ea typeface="Times New Roman" panose="02020603050405020304" pitchFamily="18" charset="0"/>
            </a:endParaRPr>
          </a:p>
          <a:p>
            <a:pPr marL="114300" indent="457200" algn="just">
              <a:lnSpc>
                <a:spcPct val="120000"/>
              </a:lnSpc>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Летом 1918 года деревня была захвачена белогвардейцами и белочехами. Были расстреляны коммунисты Миннулла Тимербаевич  Мукминов и Гыйлаж Фатхеттдинович Мукминов. После разграбления белочехи ушли из деревни. А белогвардейцы в западной части деревни, соорудив линию окоп и блиндажей , перешли к активной обороне от Красной Армии. Несмотря на то, что Уфа была освобождена Красной Армией еще в 1919 году, вплоть до осени 1920 года в деревне существовало безвластие и только в конце этого года вновь устанавливается советская власть. Председателем сельсовета был избран Гайнислам Хасанов. Начинается процесс раскулачивания. Если до 1921 года земли делились по количеству душ мужского пола, то с 1922 года учитывали всех членов семьи.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114300" indent="457200" algn="just">
              <a:lnSpc>
                <a:spcPct val="120000"/>
              </a:lnSpc>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В 1924-1925 годах 60 хозяйств переселяются  к истоку реки Уза. Деревня была названа Узыбаш.</a:t>
            </a:r>
          </a:p>
          <a:p>
            <a:pPr marL="114300" indent="457200" algn="just">
              <a:lnSpc>
                <a:spcPct val="120000"/>
              </a:lnSpc>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В 1928-1929 годах в деревне Кашкалаши создается первый колхоз. Секретарем партийной ячейки становится Нургали Ногыманов. В 1929-1930 годах появляется первичная комсомольская организация.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114300" indent="457200" algn="just">
              <a:lnSpc>
                <a:spcPct val="120000"/>
              </a:lnSpc>
              <a:spcBef>
                <a:spcPts val="0"/>
              </a:spcBef>
              <a:buNone/>
            </a:pPr>
            <a:r>
              <a:rPr lang="tt-RU" sz="1800" dirty="0">
                <a:effectLst/>
                <a:latin typeface="Times New Roman" panose="02020603050405020304" pitchFamily="18" charset="0"/>
                <a:ea typeface="Calibri" panose="020F0502020204030204" pitchFamily="34" charset="0"/>
                <a:cs typeface="Times New Roman" panose="02020603050405020304" pitchFamily="18" charset="0"/>
              </a:rPr>
              <a:t>В 1931-1932 годах колхозу присваивается имя Сталина. Деревня была разделена на пять бригад. Председателем колхоза был избран коммунист  Нургали Исламов. Первыми бригадирами были назначены Мукминов Мухтасип, Бахтияров Хабетдин, Хамитов Гали, Мукминов Ислам, Мукминов Шакир.</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50000"/>
              </a:lnSpc>
              <a:spcAft>
                <a:spcPts val="10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171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849D320-94A3-6257-C7B3-780AFF9F089D}"/>
              </a:ext>
            </a:extLst>
          </p:cNvPr>
          <p:cNvPicPr>
            <a:picLocks noChangeAspect="1"/>
          </p:cNvPicPr>
          <p:nvPr/>
        </p:nvPicPr>
        <p:blipFill>
          <a:blip r:embed="rId2"/>
          <a:stretch>
            <a:fillRect/>
          </a:stretch>
        </p:blipFill>
        <p:spPr>
          <a:xfrm rot="10800000">
            <a:off x="441864" y="239151"/>
            <a:ext cx="4791317" cy="3139708"/>
          </a:xfrm>
          <a:prstGeom prst="rect">
            <a:avLst/>
          </a:prstGeom>
        </p:spPr>
      </p:pic>
      <p:sp>
        <p:nvSpPr>
          <p:cNvPr id="4" name="TextBox 3">
            <a:extLst>
              <a:ext uri="{FF2B5EF4-FFF2-40B4-BE49-F238E27FC236}">
                <a16:creationId xmlns:a16="http://schemas.microsoft.com/office/drawing/2014/main" xmlns="" id="{DDEA602A-44B8-5668-D582-90B2408C5E91}"/>
              </a:ext>
            </a:extLst>
          </p:cNvPr>
          <p:cNvSpPr txBox="1"/>
          <p:nvPr/>
        </p:nvSpPr>
        <p:spPr>
          <a:xfrm>
            <a:off x="618978" y="3028852"/>
            <a:ext cx="3192092" cy="338554"/>
          </a:xfrm>
          <a:prstGeom prst="rect">
            <a:avLst/>
          </a:prstGeom>
          <a:noFill/>
        </p:spPr>
        <p:txBody>
          <a:bodyPr wrap="none" rtlCol="0">
            <a:spAutoFit/>
          </a:bodyPr>
          <a:lstStyle/>
          <a:p>
            <a:r>
              <a:rPr lang="ru-RU" sz="1600" dirty="0">
                <a:solidFill>
                  <a:schemeClr val="bg1"/>
                </a:solidFill>
                <a:latin typeface="Times New Roman" panose="02020603050405020304" pitchFamily="18" charset="0"/>
                <a:cs typeface="Times New Roman" panose="02020603050405020304" pitchFamily="18" charset="0"/>
              </a:rPr>
              <a:t>На въезде в д. </a:t>
            </a:r>
            <a:r>
              <a:rPr lang="ru-RU" sz="1600" dirty="0" err="1">
                <a:solidFill>
                  <a:schemeClr val="bg1"/>
                </a:solidFill>
                <a:latin typeface="Times New Roman" panose="02020603050405020304" pitchFamily="18" charset="0"/>
                <a:cs typeface="Times New Roman" panose="02020603050405020304" pitchFamily="18" charset="0"/>
              </a:rPr>
              <a:t>Кашкалаши</a:t>
            </a:r>
            <a:r>
              <a:rPr lang="ru-RU" sz="1600" dirty="0">
                <a:solidFill>
                  <a:schemeClr val="bg1"/>
                </a:solidFill>
                <a:latin typeface="Times New Roman" panose="02020603050405020304" pitchFamily="18" charset="0"/>
                <a:cs typeface="Times New Roman" panose="02020603050405020304" pitchFamily="18" charset="0"/>
              </a:rPr>
              <a:t> 1960 гг</a:t>
            </a:r>
            <a:r>
              <a:rPr lang="ru-RU" sz="1600" dirty="0">
                <a:latin typeface="Times New Roman" panose="02020603050405020304" pitchFamily="18" charset="0"/>
                <a:cs typeface="Times New Roman" panose="02020603050405020304" pitchFamily="18" charset="0"/>
              </a:rPr>
              <a:t>.</a:t>
            </a:r>
          </a:p>
        </p:txBody>
      </p:sp>
      <p:pic>
        <p:nvPicPr>
          <p:cNvPr id="6" name="Рисунок 5">
            <a:extLst>
              <a:ext uri="{FF2B5EF4-FFF2-40B4-BE49-F238E27FC236}">
                <a16:creationId xmlns:a16="http://schemas.microsoft.com/office/drawing/2014/main" xmlns="" id="{112BBF0A-099D-3ED6-2963-79274211AB76}"/>
              </a:ext>
            </a:extLst>
          </p:cNvPr>
          <p:cNvPicPr>
            <a:picLocks noChangeAspect="1"/>
          </p:cNvPicPr>
          <p:nvPr/>
        </p:nvPicPr>
        <p:blipFill>
          <a:blip r:embed="rId3"/>
          <a:stretch>
            <a:fillRect/>
          </a:stretch>
        </p:blipFill>
        <p:spPr>
          <a:xfrm>
            <a:off x="6574300" y="239151"/>
            <a:ext cx="4572000" cy="3643532"/>
          </a:xfrm>
          <a:prstGeom prst="rect">
            <a:avLst/>
          </a:prstGeom>
        </p:spPr>
      </p:pic>
      <p:pic>
        <p:nvPicPr>
          <p:cNvPr id="8" name="Рисунок 7">
            <a:extLst>
              <a:ext uri="{FF2B5EF4-FFF2-40B4-BE49-F238E27FC236}">
                <a16:creationId xmlns:a16="http://schemas.microsoft.com/office/drawing/2014/main" xmlns="" id="{599CC7FE-F7D4-526D-7339-F7AA0A84A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299" y="3909396"/>
            <a:ext cx="4572001" cy="2818943"/>
          </a:xfrm>
          <a:prstGeom prst="rect">
            <a:avLst/>
          </a:prstGeom>
        </p:spPr>
      </p:pic>
      <p:pic>
        <p:nvPicPr>
          <p:cNvPr id="10" name="Рисунок 9">
            <a:extLst>
              <a:ext uri="{FF2B5EF4-FFF2-40B4-BE49-F238E27FC236}">
                <a16:creationId xmlns:a16="http://schemas.microsoft.com/office/drawing/2014/main" xmlns="" id="{8510E4BD-0EF4-1AC4-CAFB-9AF0BD0BAF2A}"/>
              </a:ext>
            </a:extLst>
          </p:cNvPr>
          <p:cNvPicPr>
            <a:picLocks noChangeAspect="1"/>
          </p:cNvPicPr>
          <p:nvPr/>
        </p:nvPicPr>
        <p:blipFill>
          <a:blip r:embed="rId5"/>
          <a:stretch>
            <a:fillRect/>
          </a:stretch>
        </p:blipFill>
        <p:spPr>
          <a:xfrm>
            <a:off x="441864" y="3588631"/>
            <a:ext cx="4791316" cy="3139709"/>
          </a:xfrm>
          <a:prstGeom prst="rect">
            <a:avLst/>
          </a:prstGeom>
        </p:spPr>
      </p:pic>
    </p:spTree>
    <p:extLst>
      <p:ext uri="{BB962C8B-B14F-4D97-AF65-F5344CB8AC3E}">
        <p14:creationId xmlns:p14="http://schemas.microsoft.com/office/powerpoint/2010/main" val="1394807563"/>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363</TotalTime>
  <Words>1596</Words>
  <Application>Microsoft Office PowerPoint</Application>
  <PresentationFormat>Произвольный</PresentationFormat>
  <Paragraphs>83</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Легкий дым</vt:lpstr>
      <vt:lpstr>Исследовательская краеведческая работа «История возникновения села Кашкалаши»</vt:lpstr>
      <vt:lpstr>ПЛАН РАБОТЫ</vt:lpstr>
      <vt:lpstr>ВВЕДЕНИЕ</vt:lpstr>
      <vt:lpstr>ВВЕДЕНИЕ</vt:lpstr>
      <vt:lpstr>История села Кашкалаши. Возникновение названия.</vt:lpstr>
      <vt:lpstr>История села Кашкалаши. Возникновение села. </vt:lpstr>
      <vt:lpstr>История села Кашкалаши. Годы и люди. </vt:lpstr>
      <vt:lpstr>История села Кашкалаши. Годы и люди. </vt:lpstr>
      <vt:lpstr>Презентация PowerPoint</vt:lpstr>
      <vt:lpstr>История села Кашкалаши. Годы и люди. </vt:lpstr>
      <vt:lpstr>Презентация PowerPoint</vt:lpstr>
      <vt:lpstr>История села Кашкалаши. Годы и люди. </vt:lpstr>
      <vt:lpstr>ЗАКЛЮЧЕНИЕ</vt:lpstr>
      <vt:lpstr>Презентация PowerPoint</vt:lpstr>
      <vt:lpstr>Презентация PowerPoint</vt:lpstr>
      <vt:lpstr>Список литературы и источников</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Исследовательская краеведческая работа «История села Кашкалаши»</dc:title>
  <dc:creator>Ильшат Хабабутдинов</dc:creator>
  <cp:lastModifiedBy>User</cp:lastModifiedBy>
  <cp:revision>4</cp:revision>
  <dcterms:created xsi:type="dcterms:W3CDTF">2023-11-17T10:23:27Z</dcterms:created>
  <dcterms:modified xsi:type="dcterms:W3CDTF">2023-11-21T04:32:29Z</dcterms:modified>
</cp:coreProperties>
</file>