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256" r:id="rId3"/>
    <p:sldId id="288" r:id="rId4"/>
    <p:sldId id="257" r:id="rId5"/>
    <p:sldId id="258" r:id="rId6"/>
    <p:sldId id="259" r:id="rId7"/>
    <p:sldId id="284" r:id="rId8"/>
    <p:sldId id="260" r:id="rId9"/>
    <p:sldId id="261" r:id="rId10"/>
    <p:sldId id="267" r:id="rId11"/>
    <p:sldId id="334" r:id="rId12"/>
    <p:sldId id="329" r:id="rId13"/>
    <p:sldId id="326" r:id="rId14"/>
    <p:sldId id="327" r:id="rId15"/>
    <p:sldId id="275" r:id="rId16"/>
    <p:sldId id="286" r:id="rId17"/>
    <p:sldId id="325" r:id="rId18"/>
    <p:sldId id="262" r:id="rId19"/>
    <p:sldId id="296" r:id="rId20"/>
    <p:sldId id="316" r:id="rId21"/>
    <p:sldId id="332" r:id="rId22"/>
    <p:sldId id="321" r:id="rId23"/>
    <p:sldId id="300" r:id="rId24"/>
    <p:sldId id="301" r:id="rId25"/>
    <p:sldId id="302" r:id="rId26"/>
    <p:sldId id="297" r:id="rId27"/>
    <p:sldId id="331" r:id="rId28"/>
    <p:sldId id="319" r:id="rId29"/>
    <p:sldId id="315" r:id="rId30"/>
    <p:sldId id="324" r:id="rId31"/>
    <p:sldId id="304" r:id="rId32"/>
    <p:sldId id="303" r:id="rId33"/>
    <p:sldId id="310" r:id="rId34"/>
    <p:sldId id="308" r:id="rId35"/>
    <p:sldId id="330" r:id="rId36"/>
    <p:sldId id="263" r:id="rId37"/>
    <p:sldId id="333" r:id="rId38"/>
    <p:sldId id="328" r:id="rId39"/>
    <p:sldId id="317" r:id="rId40"/>
    <p:sldId id="313" r:id="rId41"/>
    <p:sldId id="322" r:id="rId42"/>
    <p:sldId id="309" r:id="rId43"/>
    <p:sldId id="335" r:id="rId44"/>
    <p:sldId id="312" r:id="rId45"/>
    <p:sldId id="290" r:id="rId46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6" autoAdjust="0"/>
    <p:restoredTop sz="94660"/>
  </p:normalViewPr>
  <p:slideViewPr>
    <p:cSldViewPr>
      <p:cViewPr>
        <p:scale>
          <a:sx n="113" d="100"/>
          <a:sy n="113" d="100"/>
        </p:scale>
        <p:origin x="-158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8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DBDD-BB41-42F8-9F76-08924E7CA2BC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FE9F-78F6-4CFB-BCA9-1E6BBBC25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072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DBDD-BB41-42F8-9F76-08924E7CA2BC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FE9F-78F6-4CFB-BCA9-1E6BBBC25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45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DBDD-BB41-42F8-9F76-08924E7CA2BC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FE9F-78F6-4CFB-BCA9-1E6BBBC25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49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DBDD-BB41-42F8-9F76-08924E7CA2BC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FE9F-78F6-4CFB-BCA9-1E6BBBC252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8868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DBDD-BB41-42F8-9F76-08924E7CA2BC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FE9F-78F6-4CFB-BCA9-1E6BBBC25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33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DBDD-BB41-42F8-9F76-08924E7CA2BC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FE9F-78F6-4CFB-BCA9-1E6BBBC252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1430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DBDD-BB41-42F8-9F76-08924E7CA2BC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FE9F-78F6-4CFB-BCA9-1E6BBBC25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144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DBDD-BB41-42F8-9F76-08924E7CA2BC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FE9F-78F6-4CFB-BCA9-1E6BBBC25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144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DBDD-BB41-42F8-9F76-08924E7CA2BC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FE9F-78F6-4CFB-BCA9-1E6BBBC25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529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DBDD-BB41-42F8-9F76-08924E7CA2BC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FE9F-78F6-4CFB-BCA9-1E6BBBC25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072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DBDD-BB41-42F8-9F76-08924E7CA2BC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FE9F-78F6-4CFB-BCA9-1E6BBBC25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8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DBDD-BB41-42F8-9F76-08924E7CA2BC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FE9F-78F6-4CFB-BCA9-1E6BBBC25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455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DBDD-BB41-42F8-9F76-08924E7CA2BC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FE9F-78F6-4CFB-BCA9-1E6BBBC25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352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DBDD-BB41-42F8-9F76-08924E7CA2BC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FE9F-78F6-4CFB-BCA9-1E6BBBC25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8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DBDD-BB41-42F8-9F76-08924E7CA2BC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FE9F-78F6-4CFB-BCA9-1E6BBBC25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435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DBDD-BB41-42F8-9F76-08924E7CA2BC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FE9F-78F6-4CFB-BCA9-1E6BBBC25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42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DBDD-BB41-42F8-9F76-08924E7CA2BC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FE9F-78F6-4CFB-BCA9-1E6BBBC25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381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chemeClr val="tx2"/>
            </a:gs>
            <a:gs pos="2000">
              <a:schemeClr val="bg2">
                <a:tint val="97000"/>
                <a:hueMod val="92000"/>
                <a:satMod val="169000"/>
                <a:lumMod val="164000"/>
                <a:alpha val="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BFBDBDD-BB41-42F8-9F76-08924E7CA2BC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71EFE9F-78F6-4CFB-BCA9-1E6BBBC25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8009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060848"/>
            <a:ext cx="8496944" cy="4104456"/>
          </a:xfrm>
        </p:spPr>
        <p:txBody>
          <a:bodyPr/>
          <a:lstStyle/>
          <a:p>
            <a:r>
              <a:rPr lang="ru-RU" b="1" i="1" dirty="0" smtClean="0">
                <a:solidFill>
                  <a:srgbClr val="92D050"/>
                </a:solidFill>
              </a:rPr>
              <a:t>                   </a:t>
            </a:r>
            <a:endParaRPr lang="ru-RU" b="1" i="1" dirty="0">
              <a:solidFill>
                <a:srgbClr val="92D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2160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         </a:t>
            </a:r>
            <a:r>
              <a:rPr lang="ru-RU" b="1" dirty="0" err="1" smtClean="0">
                <a:solidFill>
                  <a:srgbClr val="7030A0"/>
                </a:solidFill>
              </a:rPr>
              <a:t>Янышевская</a:t>
            </a:r>
            <a:r>
              <a:rPr lang="ru-RU" b="1" dirty="0" smtClean="0">
                <a:solidFill>
                  <a:srgbClr val="7030A0"/>
                </a:solidFill>
              </a:rPr>
              <a:t> сельская библиотека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smtClean="0">
                <a:solidFill>
                  <a:srgbClr val="00B050"/>
                </a:solidFill>
              </a:rPr>
              <a:t>   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Районный краеведческий смотр-конкурс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      среди библиотек </a:t>
            </a:r>
            <a:r>
              <a:rPr lang="ru-RU" b="1" dirty="0" err="1" smtClean="0">
                <a:solidFill>
                  <a:srgbClr val="7030A0"/>
                </a:solidFill>
              </a:rPr>
              <a:t>Благоварского</a:t>
            </a:r>
            <a:r>
              <a:rPr lang="ru-RU" b="1" dirty="0" smtClean="0">
                <a:solidFill>
                  <a:srgbClr val="7030A0"/>
                </a:solidFill>
              </a:rPr>
              <a:t> района  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780928"/>
            <a:ext cx="84249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92D050"/>
                </a:solidFill>
              </a:rPr>
              <a:t>  </a:t>
            </a:r>
            <a:r>
              <a:rPr lang="ru-RU" sz="6600" b="1" i="1" dirty="0" smtClean="0">
                <a:solidFill>
                  <a:srgbClr val="FFC000"/>
                </a:solidFill>
              </a:rPr>
              <a:t>«</a:t>
            </a:r>
            <a:r>
              <a:rPr lang="ru-RU" sz="6600" b="1" i="1" dirty="0">
                <a:solidFill>
                  <a:srgbClr val="FFC000"/>
                </a:solidFill>
              </a:rPr>
              <a:t>Родной край:</a:t>
            </a:r>
            <a:br>
              <a:rPr lang="ru-RU" sz="6600" b="1" i="1" dirty="0">
                <a:solidFill>
                  <a:srgbClr val="FFC000"/>
                </a:solidFill>
              </a:rPr>
            </a:br>
            <a:r>
              <a:rPr lang="ru-RU" sz="4400" b="1" i="1" dirty="0">
                <a:solidFill>
                  <a:srgbClr val="FFC000"/>
                </a:solidFill>
              </a:rPr>
              <a:t>известный и неизвестный</a:t>
            </a:r>
            <a:r>
              <a:rPr lang="ru-RU" sz="4400" b="1" i="1" dirty="0" smtClean="0">
                <a:solidFill>
                  <a:srgbClr val="FFC000"/>
                </a:solidFill>
              </a:rPr>
              <a:t>»</a:t>
            </a:r>
          </a:p>
          <a:p>
            <a:endParaRPr lang="ru-RU" sz="4400" b="1" i="1" dirty="0">
              <a:solidFill>
                <a:srgbClr val="FFC000"/>
              </a:solidFill>
            </a:endParaRPr>
          </a:p>
          <a:p>
            <a:r>
              <a:rPr lang="ru-RU" sz="4400" b="1" i="1" dirty="0" smtClean="0">
                <a:solidFill>
                  <a:srgbClr val="FFC000"/>
                </a:solidFill>
              </a:rPr>
              <a:t>                   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Янышево</a:t>
            </a:r>
            <a:r>
              <a:rPr lang="ru-RU" sz="2000" b="1" i="1" dirty="0" smtClean="0">
                <a:solidFill>
                  <a:srgbClr val="7030A0"/>
                </a:solidFill>
              </a:rPr>
              <a:t>, 2023</a:t>
            </a:r>
            <a:endParaRPr lang="ru-RU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701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8667" y="3501008"/>
            <a:ext cx="3200400" cy="15240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Появление колодцев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092" y="323849"/>
            <a:ext cx="4438755" cy="548640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 </a:t>
            </a:r>
            <a:r>
              <a:rPr lang="ru-RU" sz="2400" b="1" dirty="0"/>
              <a:t>Именно с появлением колодцев люди стали отказываться от жизни охотников, собирателей и кочевников и постепенно стали переходить к оседлому образу жизни. И если до этого люди селились по берегам рек и озер  или недалеко от них, то теперь не было такой необходимости: из колодца они могли напоить скот и полить свои посевы</a:t>
            </a:r>
            <a:r>
              <a:rPr lang="ru-RU" dirty="0"/>
              <a:t>.</a:t>
            </a:r>
          </a:p>
        </p:txBody>
      </p:sp>
      <p:pic>
        <p:nvPicPr>
          <p:cNvPr id="4098" name="Рисунок 1" descr="http://ecostroy69.ru/images/fot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7" y="692696"/>
            <a:ext cx="3200400" cy="209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26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51520" y="533400"/>
            <a:ext cx="8640960" cy="5847928"/>
          </a:xfrm>
        </p:spPr>
        <p:txBody>
          <a:bodyPr>
            <a:normAutofit/>
          </a:bodyPr>
          <a:lstStyle/>
          <a:p>
            <a:r>
              <a:rPr lang="ru-RU" b="1" dirty="0"/>
              <a:t>Из источников Интернет и толковых словарей С.И. Ожегова, В.В. Лопатина и </a:t>
            </a:r>
            <a:r>
              <a:rPr lang="ru-RU" b="1" dirty="0" err="1"/>
              <a:t>В.И.Даля</a:t>
            </a:r>
            <a:r>
              <a:rPr lang="ru-RU" b="1" dirty="0"/>
              <a:t>  </a:t>
            </a:r>
            <a:r>
              <a:rPr lang="ru-RU" b="1" dirty="0" smtClean="0"/>
              <a:t>известно , </a:t>
            </a:r>
            <a:r>
              <a:rPr lang="ru-RU" b="1" dirty="0"/>
              <a:t>что такое колодец. Существует несколько определений. Оказывается, это «гидротехническое сооружение в виде вертикальной шахты или скважины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 </a:t>
            </a:r>
            <a:r>
              <a:rPr lang="ru-RU" b="1" dirty="0"/>
              <a:t>«Узкая и глубокая вертикальная яма, вырытая до водоносного слоя и предназначенная для добывания воды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 </a:t>
            </a:r>
            <a:r>
              <a:rPr lang="ru-RU" b="1" dirty="0"/>
              <a:t>Владимир Иванович Даль слово «колодец» соотносил со словом «клад». Клад – кладезь – колодезь – колодец. Значит, что колодец – место, где хранится драгоценный клад, зарытый в землю высшими силами – природой. И этот клад – подземная вода. Вода, набранная из колодца, экологически чиста, пригодна для питья и имеет свой неповторимый вкус. Она пресная и почти всегда прохладная. Применяют колодцы для водоснабжения небольших  </a:t>
            </a:r>
            <a:r>
              <a:rPr lang="ru-RU" b="1" dirty="0" smtClean="0"/>
              <a:t>сел и деревень , располагая </a:t>
            </a:r>
            <a:r>
              <a:rPr lang="ru-RU" b="1" dirty="0"/>
              <a:t>в местах, где грунтовые воды пригодны для питья без специальной очистки.</a:t>
            </a:r>
          </a:p>
        </p:txBody>
      </p:sp>
    </p:spTree>
    <p:extLst>
      <p:ext uri="{BB962C8B-B14F-4D97-AF65-F5344CB8AC3E}">
        <p14:creationId xmlns:p14="http://schemas.microsoft.com/office/powerpoint/2010/main" val="2556470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533400"/>
            <a:ext cx="8460432" cy="5631904"/>
          </a:xfrm>
        </p:spPr>
        <p:txBody>
          <a:bodyPr>
            <a:normAutofit/>
          </a:bodyPr>
          <a:lstStyle/>
          <a:p>
            <a:r>
              <a:rPr lang="ru-RU" sz="2400" b="1" dirty="0"/>
              <a:t>Во все времена колодец был источником чистой питьевой воды, и его актуальность не утрачена и в наши дни. Но современные люди избалованы благами цивилизации и обычно воспринимают их как давность. Действительно, к чему нам устройство колодца, </a:t>
            </a:r>
            <a:r>
              <a:rPr lang="ru-RU" sz="2400" b="1" dirty="0" smtClean="0"/>
              <a:t>когда почти  </a:t>
            </a:r>
            <a:r>
              <a:rPr lang="ru-RU" sz="2400" b="1" dirty="0"/>
              <a:t>в </a:t>
            </a:r>
            <a:r>
              <a:rPr lang="ru-RU" sz="2400" b="1" dirty="0" smtClean="0"/>
              <a:t>каждом  доме  </a:t>
            </a:r>
            <a:r>
              <a:rPr lang="ru-RU" sz="2400" b="1" dirty="0"/>
              <a:t>есть кран, из которого течет вода? </a:t>
            </a:r>
            <a:r>
              <a:rPr lang="ru-RU" sz="2400" b="1" dirty="0" smtClean="0"/>
              <a:t> Наши </a:t>
            </a:r>
            <a:r>
              <a:rPr lang="ru-RU" sz="2400" b="1" dirty="0"/>
              <a:t>предки воспринимали воду как источник жизни, и к людям, способным вырыть колодец, отыскать под землей чистую воду, а главное поддерживать и содержать в чистоте это сооружение, относились с особым уважением.</a:t>
            </a:r>
          </a:p>
          <a:p>
            <a:r>
              <a:rPr lang="ru-RU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0011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7504" y="260648"/>
            <a:ext cx="8640960" cy="6192688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Село </a:t>
            </a:r>
            <a:r>
              <a:rPr lang="ru-RU" sz="1800" b="1" dirty="0" err="1"/>
              <a:t>Янышево</a:t>
            </a:r>
            <a:r>
              <a:rPr lang="ru-RU" sz="1800" b="1" dirty="0"/>
              <a:t> основано в 1765 году. </a:t>
            </a:r>
            <a:endParaRPr lang="ru-RU" sz="1800" b="1" dirty="0" smtClean="0"/>
          </a:p>
          <a:p>
            <a:r>
              <a:rPr lang="ru-RU" sz="1800" b="1" dirty="0" smtClean="0"/>
              <a:t>Вероятно, </a:t>
            </a:r>
            <a:r>
              <a:rPr lang="ru-RU" sz="1800" b="1" dirty="0"/>
              <a:t>колодцы и  родники которые находятся на территории села </a:t>
            </a:r>
            <a:r>
              <a:rPr lang="ru-RU" sz="1800" b="1" dirty="0" err="1"/>
              <a:t>Янышево</a:t>
            </a:r>
            <a:r>
              <a:rPr lang="ru-RU" sz="1800" b="1" dirty="0"/>
              <a:t> появились в них именно с </a:t>
            </a:r>
            <a:r>
              <a:rPr lang="ru-RU" sz="1800" b="1" dirty="0" smtClean="0"/>
              <a:t>заселением людей. В селе всегда были трудности с водой. В книге «</a:t>
            </a:r>
            <a:r>
              <a:rPr lang="ru-RU" sz="1800" b="1" dirty="0" err="1" smtClean="0"/>
              <a:t>Благоварская</a:t>
            </a:r>
            <a:r>
              <a:rPr lang="ru-RU" sz="1800" b="1" dirty="0" smtClean="0"/>
              <a:t> земля», в истории села </a:t>
            </a:r>
            <a:r>
              <a:rPr lang="ru-RU" sz="1800" b="1" dirty="0" err="1" smtClean="0"/>
              <a:t>Янышево</a:t>
            </a:r>
            <a:r>
              <a:rPr lang="ru-RU" sz="1800" b="1" dirty="0" smtClean="0"/>
              <a:t> описан тот факт , что в начале 20 века в селе были трудности с обеспечением  питьевой водой , поэтому часть жителей выделились и основала  деревню </a:t>
            </a:r>
            <a:r>
              <a:rPr lang="ru-RU" sz="1800" b="1" dirty="0" err="1" smtClean="0"/>
              <a:t>Такчура</a:t>
            </a:r>
            <a:r>
              <a:rPr lang="ru-RU" sz="1800" b="1" dirty="0" smtClean="0"/>
              <a:t>. Вначале она называлась Ново-</a:t>
            </a:r>
            <a:r>
              <a:rPr lang="ru-RU" sz="1800" b="1" dirty="0" err="1" smtClean="0"/>
              <a:t>Янышево</a:t>
            </a:r>
            <a:r>
              <a:rPr lang="ru-RU" sz="1800" b="1" dirty="0" smtClean="0"/>
              <a:t>. По рассказам сторожил села у нас в селе около 10 родников. У многих нет названий. Все родники текут в пруды, вода в них не заканчивается. На  5  родниках построены колодцы «</a:t>
            </a:r>
            <a:r>
              <a:rPr lang="ru-RU" sz="1800" b="1" dirty="0" err="1" smtClean="0"/>
              <a:t>Башкорт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коесы</a:t>
            </a:r>
            <a:r>
              <a:rPr lang="ru-RU" sz="1800" b="1" dirty="0" smtClean="0"/>
              <a:t>», «</a:t>
            </a:r>
            <a:r>
              <a:rPr lang="ru-RU" sz="1800" b="1" dirty="0" err="1" smtClean="0"/>
              <a:t>Чэй</a:t>
            </a:r>
            <a:r>
              <a:rPr lang="ru-RU" sz="1800" b="1" dirty="0" smtClean="0"/>
              <a:t> </a:t>
            </a:r>
            <a:r>
              <a:rPr lang="ru-RU" sz="1800" b="1" dirty="0" err="1"/>
              <a:t>суы</a:t>
            </a:r>
            <a:r>
              <a:rPr lang="ru-RU" sz="1800" b="1" dirty="0"/>
              <a:t> </a:t>
            </a:r>
            <a:r>
              <a:rPr lang="ru-RU" sz="1800" b="1" dirty="0" err="1" smtClean="0"/>
              <a:t>коесы</a:t>
            </a:r>
            <a:r>
              <a:rPr lang="ru-RU" sz="1800" b="1" dirty="0" smtClean="0"/>
              <a:t>», </a:t>
            </a:r>
            <a:r>
              <a:rPr lang="ru-RU" sz="1800" b="1" dirty="0"/>
              <a:t>«</a:t>
            </a:r>
            <a:r>
              <a:rPr lang="ru-RU" sz="1800" b="1" dirty="0" err="1"/>
              <a:t>Мотыйгулла</a:t>
            </a:r>
            <a:r>
              <a:rPr lang="ru-RU" sz="1800" b="1" dirty="0"/>
              <a:t> </a:t>
            </a:r>
            <a:r>
              <a:rPr lang="ru-RU" sz="1800" b="1" dirty="0" err="1"/>
              <a:t>коесы</a:t>
            </a:r>
            <a:r>
              <a:rPr lang="ru-RU" sz="1800" b="1" dirty="0"/>
              <a:t>» </a:t>
            </a:r>
            <a:r>
              <a:rPr lang="ru-RU" sz="1800" b="1" dirty="0" smtClean="0"/>
              <a:t>,«</a:t>
            </a:r>
            <a:r>
              <a:rPr lang="ru-RU" sz="1800" b="1" dirty="0" err="1" smtClean="0"/>
              <a:t>Сабир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коесы</a:t>
            </a:r>
            <a:r>
              <a:rPr lang="ru-RU" sz="1800" b="1" dirty="0" smtClean="0"/>
              <a:t>» (затоплен), «</a:t>
            </a:r>
            <a:r>
              <a:rPr lang="ru-RU" sz="1800" b="1" dirty="0"/>
              <a:t>Х</a:t>
            </a:r>
            <a:r>
              <a:rPr lang="ru-RU" sz="1800" b="1" dirty="0" smtClean="0"/>
              <a:t>ӘЙДӘР </a:t>
            </a:r>
            <a:r>
              <a:rPr lang="ru-RU" sz="1800" b="1" dirty="0" err="1" smtClean="0"/>
              <a:t>коесы</a:t>
            </a:r>
            <a:r>
              <a:rPr lang="ru-RU" sz="1800" b="1" dirty="0"/>
              <a:t>»  </a:t>
            </a:r>
            <a:r>
              <a:rPr lang="ru-RU" sz="1800" b="1" dirty="0" smtClean="0"/>
              <a:t>, </a:t>
            </a:r>
            <a:r>
              <a:rPr lang="ru-RU" sz="1800" b="1" dirty="0"/>
              <a:t>«ӘНВӘР </a:t>
            </a:r>
            <a:r>
              <a:rPr lang="ru-RU" sz="1800" b="1" dirty="0" err="1" smtClean="0"/>
              <a:t>коесы</a:t>
            </a:r>
            <a:r>
              <a:rPr lang="ru-RU" sz="1800" b="1" dirty="0" smtClean="0"/>
              <a:t>».</a:t>
            </a:r>
            <a:endParaRPr lang="ru-RU" sz="1800" b="1" dirty="0"/>
          </a:p>
          <a:p>
            <a:r>
              <a:rPr lang="ru-RU" sz="1800" b="1" dirty="0" smtClean="0"/>
              <a:t>Известен родник на горе </a:t>
            </a:r>
            <a:r>
              <a:rPr lang="ru-RU" sz="1800" b="1" dirty="0" err="1" smtClean="0"/>
              <a:t>Чагыл</a:t>
            </a:r>
            <a:r>
              <a:rPr lang="ru-RU" sz="1800" b="1" dirty="0"/>
              <a:t> </a:t>
            </a:r>
            <a:r>
              <a:rPr lang="ru-RU" sz="1800" b="1" dirty="0" smtClean="0"/>
              <a:t>«</a:t>
            </a:r>
            <a:r>
              <a:rPr lang="ru-RU" sz="1800" b="1" dirty="0" err="1" smtClean="0"/>
              <a:t>Чагыл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чишмесе</a:t>
            </a:r>
            <a:r>
              <a:rPr lang="ru-RU" sz="1800" b="1" dirty="0" smtClean="0"/>
              <a:t>» он находится далеко от села. Не менее известен родник около леса «</a:t>
            </a:r>
            <a:r>
              <a:rPr lang="ru-RU" sz="1800" b="1" dirty="0" err="1" smtClean="0"/>
              <a:t>Чурей</a:t>
            </a:r>
            <a:r>
              <a:rPr lang="ru-RU" sz="1800" b="1" dirty="0" smtClean="0"/>
              <a:t>».</a:t>
            </a:r>
          </a:p>
          <a:p>
            <a:r>
              <a:rPr lang="ru-RU" sz="1800" b="1" dirty="0" smtClean="0"/>
              <a:t>Вода во всех родниках чистая, родники ,где находятся колодцы более-менее благоустроены.</a:t>
            </a:r>
          </a:p>
          <a:p>
            <a:pPr marL="0" indent="0">
              <a:buNone/>
            </a:pP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793068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51520" y="548680"/>
            <a:ext cx="8424936" cy="5688632"/>
          </a:xfrm>
        </p:spPr>
        <p:txBody>
          <a:bodyPr>
            <a:noAutofit/>
          </a:bodyPr>
          <a:lstStyle/>
          <a:p>
            <a:r>
              <a:rPr lang="ru-RU" b="1" dirty="0"/>
              <a:t>В хозяйствах односельчан  почти у всех есть свои колодцы. Начиная от 12 метров и до 100 метров в глубину. Но вода в большинстве из них жесткая, применяется только для хозяйственных </a:t>
            </a:r>
            <a:r>
              <a:rPr lang="ru-RU" b="1" dirty="0" smtClean="0"/>
              <a:t>нужд. Как показали  пробы анализов воды-местная вода в большинстве случаев содержит много извести.  </a:t>
            </a:r>
            <a:endParaRPr lang="ru-RU" b="1" dirty="0"/>
          </a:p>
          <a:p>
            <a:r>
              <a:rPr lang="ru-RU" b="1" dirty="0" smtClean="0"/>
              <a:t>Население </a:t>
            </a:r>
            <a:r>
              <a:rPr lang="ru-RU" b="1" dirty="0"/>
              <a:t>села пользуется водой из колодцев в оврагах, некоторые установили фильтры для воды,  также покупают в магазине бутилированную воду.</a:t>
            </a:r>
          </a:p>
          <a:p>
            <a:r>
              <a:rPr lang="ru-RU" b="1" dirty="0"/>
              <a:t>В начале 80 годов в селе провели на улицах водопровод, установили  колонки по улицам, но долго они не проработали. И село вновь осталось  без водоснабжения. До сих пор есть дома, где нет колодцев .Бурение скважин очень дорогое.</a:t>
            </a:r>
          </a:p>
          <a:p>
            <a:r>
              <a:rPr lang="ru-RU" b="1" dirty="0" smtClean="0"/>
              <a:t>Из чего можно сделать вывод: вода из колодцев используется активно.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42907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13866"/>
            <a:ext cx="6990928" cy="864097"/>
          </a:xfrm>
        </p:spPr>
        <p:txBody>
          <a:bodyPr>
            <a:normAutofit/>
          </a:bodyPr>
          <a:lstStyle/>
          <a:p>
            <a:r>
              <a:rPr lang="ru-RU" b="1" dirty="0" smtClean="0"/>
              <a:t>Строительство колодцев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3"/>
          </p:nvPr>
        </p:nvSpPr>
        <p:spPr>
          <a:xfrm>
            <a:off x="179512" y="260648"/>
            <a:ext cx="4104457" cy="5153218"/>
          </a:xfrm>
        </p:spPr>
        <p:txBody>
          <a:bodyPr>
            <a:normAutofit/>
          </a:bodyPr>
          <a:lstStyle/>
          <a:p>
            <a:r>
              <a:rPr lang="ru-RU" b="1" dirty="0" smtClean="0"/>
              <a:t> </a:t>
            </a:r>
            <a:r>
              <a:rPr lang="ru-RU" b="1" dirty="0"/>
              <a:t>И</a:t>
            </a:r>
            <a:r>
              <a:rPr lang="ru-RU" b="1" dirty="0" smtClean="0"/>
              <a:t>значально </a:t>
            </a:r>
            <a:r>
              <a:rPr lang="ru-RU" b="1" dirty="0"/>
              <a:t>строительство колодцев осуществлялось из древесины. Идеальным во всех отношениях материалом по праву считался дуб из-за того, что не гнил и поэтому был очень долговечным. Конечно в наше время удобней, дешевле, проще и без потери качества строить колодец из железобетонных </a:t>
            </a:r>
            <a:r>
              <a:rPr lang="ru-RU" b="1" dirty="0" smtClean="0"/>
              <a:t>колец, </a:t>
            </a:r>
            <a:r>
              <a:rPr lang="ru-RU" b="1" dirty="0"/>
              <a:t>но вот щит для донного фильтра все же лучше сделать из дуба</a:t>
            </a:r>
          </a:p>
        </p:txBody>
      </p:sp>
      <p:pic>
        <p:nvPicPr>
          <p:cNvPr id="1026" name="Picture 2" descr="G:\12.02\проект 2\Колодцы\1518452944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920" y="2924944"/>
            <a:ext cx="1800200" cy="17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348" y="476672"/>
            <a:ext cx="2435344" cy="201622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9" y="2651806"/>
            <a:ext cx="1944216" cy="233681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3" y="476672"/>
            <a:ext cx="194421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6136" y="5044534"/>
            <a:ext cx="287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Колодцы наших сел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2849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Типы колодцев</a:t>
            </a:r>
            <a:endParaRPr lang="ru-RU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33400"/>
            <a:ext cx="3240360" cy="390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5696" y="45091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Ж</a:t>
            </a:r>
            <a:r>
              <a:rPr lang="ru-RU" b="1" dirty="0" smtClean="0"/>
              <a:t>уравель</a:t>
            </a:r>
            <a:endParaRPr lang="ru-RU" b="1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349307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48064" y="4505507"/>
            <a:ext cx="277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«</a:t>
            </a:r>
            <a:r>
              <a:rPr lang="ru-RU" b="1" dirty="0" err="1" smtClean="0"/>
              <a:t>Кашинский</a:t>
            </a:r>
            <a:r>
              <a:rPr lang="ru-RU" b="1" dirty="0" smtClean="0"/>
              <a:t>» колодец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804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941168"/>
            <a:ext cx="8280920" cy="165618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Вот такие колодцы были раньше у сельчан</a:t>
            </a:r>
            <a:endParaRPr lang="ru-RU" sz="24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949700" cy="338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3948112" cy="332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902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25144"/>
            <a:ext cx="8287072" cy="172670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Село </a:t>
            </a:r>
            <a:r>
              <a:rPr lang="ru-RU" sz="2800" b="1" dirty="0" err="1" smtClean="0"/>
              <a:t>Янышево</a:t>
            </a:r>
            <a:r>
              <a:rPr lang="ru-RU" sz="2800" b="1" dirty="0"/>
              <a:t> </a:t>
            </a:r>
            <a:r>
              <a:rPr lang="ru-RU" sz="2800" b="1" dirty="0" smtClean="0"/>
              <a:t>основано </a:t>
            </a:r>
            <a:r>
              <a:rPr lang="ru-RU" sz="2800" b="1" dirty="0"/>
              <a:t>в 1765 году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93171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.</a:t>
            </a:r>
            <a:endParaRPr lang="ru-RU" dirty="0"/>
          </a:p>
        </p:txBody>
      </p:sp>
      <p:pic>
        <p:nvPicPr>
          <p:cNvPr id="1026" name="Picture 2" descr="E:\Иссл работа\Карта янышево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41" y="836712"/>
            <a:ext cx="3850046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Иссл работа\Фото сел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4264395" cy="370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62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373216"/>
            <a:ext cx="8712968" cy="1080120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800" b="1" dirty="0" smtClean="0"/>
              <a:t>Знаменитый </a:t>
            </a:r>
            <a:r>
              <a:rPr lang="ru-RU" sz="2800" b="1" dirty="0" smtClean="0"/>
              <a:t>родник на горе  </a:t>
            </a:r>
            <a:r>
              <a:rPr lang="ru-RU" sz="2800" b="1" dirty="0" err="1" smtClean="0"/>
              <a:t>Чагыл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Вода </a:t>
            </a:r>
            <a:r>
              <a:rPr lang="ru-RU" sz="2800" b="1" dirty="0" smtClean="0"/>
              <a:t>в нем чистая, ледяная</a:t>
            </a:r>
            <a:endParaRPr lang="ru-RU" sz="2800" b="1" dirty="0"/>
          </a:p>
        </p:txBody>
      </p:sp>
      <p:pic>
        <p:nvPicPr>
          <p:cNvPr id="1026" name="Picture 2" descr="E:\Иссл работа\Радик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86" y="836712"/>
            <a:ext cx="3659086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Иссл работа\Родник на Чагы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152"/>
            <a:ext cx="4609040" cy="460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219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352928" cy="2907754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400"/>
              </a:spcBef>
              <a:spcAft>
                <a:spcPts val="1400"/>
              </a:spcAft>
            </a:pPr>
            <a:r>
              <a:rPr lang="ru-RU" sz="4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Колодец-источник жизни...</a:t>
            </a: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72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653136"/>
            <a:ext cx="8568952" cy="152400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Родник на Горе  «</a:t>
            </a:r>
            <a:r>
              <a:rPr lang="ru-RU" sz="2400" b="1" dirty="0" err="1" smtClean="0"/>
              <a:t>Чагыл</a:t>
            </a:r>
            <a:r>
              <a:rPr lang="ru-RU" sz="2400" b="1" dirty="0" smtClean="0"/>
              <a:t>» - любимое место односельчан. Есть проблема его облагораживания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280831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E:\Иссл работа\Мирсаитов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287204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243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95800"/>
            <a:ext cx="8856984" cy="174151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/>
              <a:t>  </a:t>
            </a:r>
            <a:r>
              <a:rPr lang="ru-RU" sz="2800" b="1" dirty="0" smtClean="0"/>
              <a:t>«</a:t>
            </a:r>
            <a:r>
              <a:rPr lang="ru-RU" sz="2800" b="1" dirty="0" err="1" smtClean="0"/>
              <a:t>ХайдаровСКИЙ</a:t>
            </a:r>
            <a:r>
              <a:rPr lang="ru-RU" sz="2800" b="1" dirty="0" smtClean="0"/>
              <a:t>» </a:t>
            </a:r>
            <a:r>
              <a:rPr lang="ru-RU" sz="2800" b="1" dirty="0"/>
              <a:t>РОДНИК </a:t>
            </a:r>
            <a:r>
              <a:rPr lang="ru-RU" sz="2800" b="1" dirty="0" smtClean="0"/>
              <a:t>находится             около  </a:t>
            </a:r>
            <a:r>
              <a:rPr lang="ru-RU" sz="2800" b="1" dirty="0" err="1"/>
              <a:t>ЛЕСа</a:t>
            </a:r>
            <a:r>
              <a:rPr lang="ru-RU" sz="2800" b="1" dirty="0"/>
              <a:t>  «</a:t>
            </a:r>
            <a:r>
              <a:rPr lang="ru-RU" sz="2800" b="1" dirty="0" err="1"/>
              <a:t>Чурэй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000" y="405538"/>
            <a:ext cx="6092320" cy="439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383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37112"/>
            <a:ext cx="8856984" cy="187220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	 В </a:t>
            </a:r>
            <a:r>
              <a:rPr lang="ru-RU" sz="2000" b="1" dirty="0" smtClean="0"/>
              <a:t>70 годах 20 века в селе появилось водоснабжение. Но по разным причинам, в том числе, и ненадлежащим уходом за башней , проработали они мало, И село вновь осталось без центрального водоснабжени</a:t>
            </a:r>
            <a:r>
              <a:rPr lang="ru-RU" sz="2000" b="1" dirty="0"/>
              <a:t>я</a:t>
            </a:r>
            <a:r>
              <a:rPr lang="ru-RU" sz="2000" dirty="0" smtClean="0"/>
              <a:t>. </a:t>
            </a:r>
            <a:r>
              <a:rPr lang="ru-RU" sz="2000" b="1" dirty="0" smtClean="0"/>
              <a:t>Вот то, что осталось от центрального водоснабжения.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510" y="548680"/>
            <a:ext cx="422824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850076" cy="37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330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717032"/>
            <a:ext cx="8143056" cy="2592288"/>
          </a:xfrm>
        </p:spPr>
        <p:txBody>
          <a:bodyPr/>
          <a:lstStyle/>
          <a:p>
            <a:r>
              <a:rPr lang="ru-RU" b="1" dirty="0" smtClean="0"/>
              <a:t>«</a:t>
            </a:r>
            <a:r>
              <a:rPr lang="ru-RU" b="1" dirty="0" err="1" smtClean="0"/>
              <a:t>Башкорт</a:t>
            </a:r>
            <a:r>
              <a:rPr lang="ru-RU" b="1" dirty="0" smtClean="0"/>
              <a:t> </a:t>
            </a:r>
            <a:r>
              <a:rPr lang="ru-RU" b="1" dirty="0" err="1" smtClean="0"/>
              <a:t>коесы</a:t>
            </a:r>
            <a:r>
              <a:rPr lang="ru-RU" b="1" dirty="0" smtClean="0"/>
              <a:t>»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000" b="1" dirty="0" smtClean="0"/>
              <a:t>Колодец  находится в глубоком овраге .Недалеко от улицы «Башкирской». Благоустроен , вода в нем очень вкусная и чистая.</a:t>
            </a:r>
            <a:endParaRPr lang="ru-RU" sz="2000" b="1" dirty="0"/>
          </a:p>
        </p:txBody>
      </p:sp>
      <p:pic>
        <p:nvPicPr>
          <p:cNvPr id="5122" name="Picture 2" descr="E:\Иссл работа\баш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836712"/>
            <a:ext cx="384102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Иссл работа\Башкирский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764704"/>
            <a:ext cx="4464496" cy="295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942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495800"/>
            <a:ext cx="8208912" cy="1524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И летом и зимой тропинка к колодцу не </a:t>
            </a:r>
            <a:r>
              <a:rPr lang="ru-RU" sz="2800" b="1" dirty="0" smtClean="0"/>
              <a:t>пустеет</a:t>
            </a:r>
            <a:endParaRPr lang="ru-RU" sz="2800" b="1" dirty="0"/>
          </a:p>
        </p:txBody>
      </p:sp>
      <p:pic>
        <p:nvPicPr>
          <p:cNvPr id="6146" name="Picture 2" descr="E:\Иссл работа\Башк Дет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5022850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" t="11616" r="187" b="10980"/>
          <a:stretch/>
        </p:blipFill>
        <p:spPr bwMode="auto">
          <a:xfrm>
            <a:off x="6012160" y="620688"/>
            <a:ext cx="2084323" cy="369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522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933056"/>
            <a:ext cx="6908755" cy="18002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Младшее поколение сельчан приобщается к труду.</a:t>
            </a:r>
            <a:endParaRPr lang="ru-RU" sz="24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7" r="20691"/>
          <a:stretch/>
        </p:blipFill>
        <p:spPr bwMode="auto">
          <a:xfrm>
            <a:off x="179511" y="789783"/>
            <a:ext cx="4526475" cy="290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" b="5993"/>
          <a:stretch/>
        </p:blipFill>
        <p:spPr bwMode="auto">
          <a:xfrm>
            <a:off x="5580112" y="789783"/>
            <a:ext cx="3419976" cy="539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880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437112"/>
            <a:ext cx="8287072" cy="223224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«</a:t>
            </a:r>
            <a:r>
              <a:rPr lang="ru-RU" sz="2400" b="1" dirty="0" err="1" smtClean="0"/>
              <a:t>Чэй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суы</a:t>
            </a:r>
            <a:r>
              <a:rPr lang="ru-RU" sz="2400" b="1" dirty="0" smtClean="0"/>
              <a:t>» </a:t>
            </a:r>
            <a:r>
              <a:rPr lang="ru-RU" sz="2400" b="1" dirty="0" err="1" smtClean="0"/>
              <a:t>коесы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Назван </a:t>
            </a:r>
            <a:r>
              <a:rPr lang="ru-RU" sz="2400" b="1" dirty="0" smtClean="0"/>
              <a:t>так потому, что раньше в нем было мало воды. К колодцу была всегда очередь Набирали воду ковшиком, только для </a:t>
            </a:r>
            <a:r>
              <a:rPr lang="ru-RU" sz="2400" b="1" dirty="0" smtClean="0"/>
              <a:t>чая </a:t>
            </a:r>
            <a:r>
              <a:rPr lang="ru-RU" sz="2400" b="1" dirty="0" smtClean="0"/>
              <a:t>Используется сегодня </a:t>
            </a:r>
            <a:r>
              <a:rPr lang="ru-RU" sz="2400" b="1" dirty="0" smtClean="0"/>
              <a:t>активно</a:t>
            </a:r>
            <a:endParaRPr lang="ru-RU" sz="2400" b="1" dirty="0"/>
          </a:p>
        </p:txBody>
      </p:sp>
      <p:pic>
        <p:nvPicPr>
          <p:cNvPr id="2050" name="Picture 2" descr="E:\Иссл работа\7ryYOGbG8X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08" y="692695"/>
            <a:ext cx="4259992" cy="352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Иссл работа\16944236136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692697"/>
            <a:ext cx="4104455" cy="352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926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739878"/>
            <a:ext cx="5976664" cy="3001490"/>
          </a:xfrm>
        </p:spPr>
        <p:txBody>
          <a:bodyPr>
            <a:normAutofit/>
          </a:bodyPr>
          <a:lstStyle/>
          <a:p>
            <a:r>
              <a:rPr lang="ru-RU" sz="2400" b="1" dirty="0"/>
              <a:t>«</a:t>
            </a:r>
            <a:r>
              <a:rPr lang="ru-RU" sz="2400" b="1" dirty="0" err="1"/>
              <a:t>Чэй</a:t>
            </a:r>
            <a:r>
              <a:rPr lang="ru-RU" sz="2400" b="1" dirty="0"/>
              <a:t> </a:t>
            </a:r>
            <a:r>
              <a:rPr lang="ru-RU" sz="2400" b="1" dirty="0" err="1" smtClean="0"/>
              <a:t>суы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коесы</a:t>
            </a:r>
            <a:r>
              <a:rPr lang="ru-RU" sz="2400" b="1" dirty="0" smtClean="0"/>
              <a:t>» находится за улицей «</a:t>
            </a:r>
            <a:r>
              <a:rPr lang="ru-RU" sz="2400" b="1" dirty="0" err="1" smtClean="0"/>
              <a:t>Чаукинской</a:t>
            </a:r>
            <a:r>
              <a:rPr lang="ru-RU" sz="2400" b="1" dirty="0" smtClean="0"/>
              <a:t>». Склон крутой ,Вода очень чистая, прошла анализ, который подтвердил  </a:t>
            </a:r>
            <a:r>
              <a:rPr lang="ru-RU" sz="2400" b="1" dirty="0" smtClean="0"/>
              <a:t>пригодность</a:t>
            </a:r>
            <a:endParaRPr lang="ru-RU" sz="24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4509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786354" cy="371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89040"/>
            <a:ext cx="2843808" cy="248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655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212975"/>
            <a:ext cx="6980763" cy="3645025"/>
          </a:xfrm>
        </p:spPr>
        <p:txBody>
          <a:bodyPr>
            <a:normAutofit/>
          </a:bodyPr>
          <a:lstStyle/>
          <a:p>
            <a:r>
              <a:rPr lang="ru-RU" b="1" dirty="0"/>
              <a:t> </a:t>
            </a:r>
            <a:r>
              <a:rPr lang="ru-RU" b="1" dirty="0" smtClean="0"/>
              <a:t>  </a:t>
            </a:r>
            <a:r>
              <a:rPr lang="ru-RU" sz="2800" b="1" dirty="0" err="1" smtClean="0">
                <a:solidFill>
                  <a:srgbClr val="7030A0"/>
                </a:solidFill>
              </a:rPr>
              <a:t>Мотыйгулла</a:t>
            </a:r>
            <a:r>
              <a:rPr lang="ru-RU" sz="2800" b="1" dirty="0" smtClean="0">
                <a:solidFill>
                  <a:srgbClr val="7030A0"/>
                </a:solidFill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</a:rPr>
              <a:t>коесы</a:t>
            </a:r>
            <a:r>
              <a:rPr lang="ru-RU" sz="2800" b="1" dirty="0" smtClean="0">
                <a:solidFill>
                  <a:srgbClr val="7030A0"/>
                </a:solidFill>
              </a:rPr>
              <a:t/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000" b="1" dirty="0" smtClean="0"/>
              <a:t>Назван в честь </a:t>
            </a:r>
            <a:r>
              <a:rPr lang="ru-RU" sz="2000" b="1" dirty="0" err="1" smtClean="0"/>
              <a:t>Такиева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Мутигуллы</a:t>
            </a:r>
            <a:r>
              <a:rPr lang="ru-RU" sz="2000" b="1" dirty="0" smtClean="0"/>
              <a:t>, который выкопал этот колодец. В 2021 году колодец отремонтировали. Сруб заменили на кольца.</a:t>
            </a:r>
            <a:br>
              <a:rPr lang="ru-RU" sz="2000" b="1" dirty="0" smtClean="0"/>
            </a:br>
            <a:r>
              <a:rPr lang="ru-RU" sz="2000" b="1" dirty="0" smtClean="0"/>
              <a:t>Жители активно используют воду из </a:t>
            </a:r>
            <a:br>
              <a:rPr lang="ru-RU" sz="2000" b="1" dirty="0" smtClean="0"/>
            </a:br>
            <a:r>
              <a:rPr lang="ru-RU" sz="2000" b="1" dirty="0" smtClean="0"/>
              <a:t>колодца Для приготовления </a:t>
            </a:r>
            <a:r>
              <a:rPr lang="ru-RU" sz="2000" b="1" dirty="0" smtClean="0"/>
              <a:t>пищи</a:t>
            </a:r>
            <a:endParaRPr lang="ru-RU" sz="2000" b="1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2825353" cy="37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0648"/>
            <a:ext cx="3948112" cy="296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60080"/>
            <a:ext cx="2290744" cy="30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907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81128"/>
            <a:ext cx="9144000" cy="2088232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7030A0"/>
                </a:solidFill>
              </a:rPr>
              <a:t>«ХӘЙДӘР </a:t>
            </a:r>
            <a:r>
              <a:rPr lang="ru-RU" b="1" dirty="0" err="1" smtClean="0">
                <a:solidFill>
                  <a:srgbClr val="7030A0"/>
                </a:solidFill>
              </a:rPr>
              <a:t>Коесы</a:t>
            </a:r>
            <a:r>
              <a:rPr lang="ru-RU" b="1" dirty="0">
                <a:solidFill>
                  <a:srgbClr val="7030A0"/>
                </a:solidFill>
              </a:rPr>
              <a:t>» 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sz="2200" b="1" dirty="0" smtClean="0"/>
              <a:t>Назван в честь улицы «</a:t>
            </a:r>
            <a:r>
              <a:rPr lang="ru-RU" sz="2200" b="1" dirty="0" err="1" smtClean="0"/>
              <a:t>Хайдарова</a:t>
            </a:r>
            <a:r>
              <a:rPr lang="ru-RU" sz="2200" b="1" dirty="0" smtClean="0"/>
              <a:t>»                 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 </a:t>
            </a:r>
            <a:r>
              <a:rPr lang="ru-RU" b="1" dirty="0" smtClean="0"/>
              <a:t>                                                     </a:t>
            </a:r>
            <a:r>
              <a:rPr lang="ru-RU" b="1" dirty="0" smtClean="0">
                <a:solidFill>
                  <a:srgbClr val="7030A0"/>
                </a:solidFill>
              </a:rPr>
              <a:t>«</a:t>
            </a:r>
            <a:r>
              <a:rPr lang="ru-RU" b="1" dirty="0">
                <a:solidFill>
                  <a:srgbClr val="7030A0"/>
                </a:solidFill>
              </a:rPr>
              <a:t>ӘНВӘР </a:t>
            </a:r>
            <a:r>
              <a:rPr lang="ru-RU" b="1" dirty="0" err="1">
                <a:solidFill>
                  <a:srgbClr val="7030A0"/>
                </a:solidFill>
              </a:rPr>
              <a:t>коесы</a:t>
            </a:r>
            <a:r>
              <a:rPr lang="ru-RU" b="1" dirty="0" smtClean="0">
                <a:solidFill>
                  <a:srgbClr val="7030A0"/>
                </a:solidFill>
              </a:rPr>
              <a:t>»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sz="2200" b="1" dirty="0" smtClean="0"/>
              <a:t>Назван в честь Ахметова Анвара, который его выкопал. В 2000 годах сруб заменили на кольца. Обоим Колодцам  требуется ремонт. Вода используется жителями улицы «</a:t>
            </a:r>
            <a:r>
              <a:rPr lang="ru-RU" sz="2200" b="1" dirty="0" err="1" smtClean="0"/>
              <a:t>Хайдарова</a:t>
            </a:r>
            <a:r>
              <a:rPr lang="ru-RU" sz="2200" b="1" dirty="0" smtClean="0"/>
              <a:t>»</a:t>
            </a:r>
            <a:br>
              <a:rPr lang="ru-RU" sz="2200" b="1" dirty="0" smtClean="0"/>
            </a:br>
            <a:r>
              <a:rPr lang="ru-RU" sz="2700" b="1" dirty="0" smtClean="0"/>
              <a:t>                                                           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8194" name="Picture 2" descr="E:\Иссл работа\Хайдар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2780669" cy="370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672"/>
            <a:ext cx="3008805" cy="401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436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6154713" cy="3124201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«Сохраняя родники, люди изучают их историю, а через это – историю родного края, Забота о колодце, о родничке рождает чувство любви к природе, уважение к своему селу, городу»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3861048"/>
            <a:ext cx="2886472" cy="449228"/>
          </a:xfrm>
        </p:spPr>
        <p:txBody>
          <a:bodyPr/>
          <a:lstStyle/>
          <a:p>
            <a:r>
              <a:rPr lang="ru-RU" b="1" dirty="0" smtClean="0"/>
              <a:t>Михаил Пришвин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8845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301208"/>
            <a:ext cx="8215064" cy="10081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</a:t>
            </a:r>
            <a:r>
              <a:rPr lang="ru-RU" b="1" dirty="0" smtClean="0"/>
              <a:t>Современные колодцы сельчан</a:t>
            </a:r>
            <a:endParaRPr lang="ru-RU" b="1" dirty="0"/>
          </a:p>
        </p:txBody>
      </p:sp>
      <p:pic>
        <p:nvPicPr>
          <p:cNvPr id="22530" name="Picture 2" descr="E:\Иссл работа\Зинур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64704"/>
            <a:ext cx="556925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295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445224"/>
            <a:ext cx="7927032" cy="792088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b="1" dirty="0"/>
              <a:t>Современные колодцы сельчан</a:t>
            </a:r>
          </a:p>
        </p:txBody>
      </p:sp>
      <p:pic>
        <p:nvPicPr>
          <p:cNvPr id="14338" name="Picture 2" descr="E:\Иссл работа\Мирхаязов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2952328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9-30.userapi.com/impg/p0FJO9quIVC_R3VGjpayIWm2RQj_lAOd0PPiBg/dBnHTr3vF7s.jpg?size=1236x1189&amp;quality=95&amp;sign=f179475e438aa95ea7c08a20add4b3e7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657" t="-155534" r="-104650" b="-4646"/>
          <a:stretch/>
        </p:blipFill>
        <p:spPr bwMode="auto">
          <a:xfrm>
            <a:off x="-19472" y="-6220072"/>
            <a:ext cx="11772900" cy="1132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911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7927032" cy="1524000"/>
          </a:xfrm>
        </p:spPr>
        <p:txBody>
          <a:bodyPr/>
          <a:lstStyle/>
          <a:p>
            <a:pPr algn="ctr"/>
            <a:r>
              <a:rPr lang="ru-RU" b="1" dirty="0" smtClean="0"/>
              <a:t>  Колодцы сельчан в 20 веке</a:t>
            </a:r>
            <a:endParaRPr lang="ru-RU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97359"/>
            <a:ext cx="2825353" cy="37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E:\Иссл работа\Гузе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89720"/>
            <a:ext cx="401987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989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495800"/>
            <a:ext cx="8712968" cy="2029544"/>
          </a:xfrm>
        </p:spPr>
        <p:txBody>
          <a:bodyPr/>
          <a:lstStyle/>
          <a:p>
            <a:r>
              <a:rPr lang="ru-RU" b="1" dirty="0" smtClean="0"/>
              <a:t>           </a:t>
            </a:r>
            <a:r>
              <a:rPr lang="ru-RU" b="1" dirty="0" err="1" smtClean="0"/>
              <a:t>Хамидуллин</a:t>
            </a:r>
            <a:r>
              <a:rPr lang="ru-RU" b="1" dirty="0" smtClean="0"/>
              <a:t> </a:t>
            </a:r>
            <a:r>
              <a:rPr lang="ru-RU" b="1" dirty="0" err="1" smtClean="0"/>
              <a:t>Халит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/>
              <a:t> </a:t>
            </a:r>
            <a:r>
              <a:rPr lang="ru-RU" b="1" dirty="0" smtClean="0"/>
              <a:t>   рассказал о колодцах села.</a:t>
            </a:r>
            <a:endParaRPr lang="ru-RU" b="1" dirty="0"/>
          </a:p>
        </p:txBody>
      </p:sp>
      <p:pic>
        <p:nvPicPr>
          <p:cNvPr id="3074" name="Picture 2" descr="E:\Иссл работа\Хам Хали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4359131" cy="327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Иссл работа\Хамидулли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990332" cy="300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781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581128"/>
            <a:ext cx="8712968" cy="1438672"/>
          </a:xfrm>
        </p:spPr>
        <p:txBody>
          <a:bodyPr>
            <a:normAutofit/>
          </a:bodyPr>
          <a:lstStyle/>
          <a:p>
            <a:r>
              <a:rPr lang="ru-RU" sz="2000" b="1" dirty="0"/>
              <a:t>Валиева Лена рассказала о колодцах «Башкирский» , «"</a:t>
            </a:r>
            <a:r>
              <a:rPr lang="ru-RU" sz="2000" b="1" dirty="0" err="1"/>
              <a:t>Чэй</a:t>
            </a:r>
            <a:r>
              <a:rPr lang="ru-RU" sz="2000" b="1" dirty="0"/>
              <a:t> </a:t>
            </a:r>
            <a:r>
              <a:rPr lang="ru-RU" sz="2000" b="1" dirty="0" err="1"/>
              <a:t>суы</a:t>
            </a:r>
            <a:r>
              <a:rPr lang="ru-RU" sz="2000" b="1" dirty="0"/>
              <a:t> </a:t>
            </a:r>
            <a:r>
              <a:rPr lang="ru-RU" sz="2000" b="1" dirty="0" err="1"/>
              <a:t>коесы</a:t>
            </a:r>
            <a:r>
              <a:rPr lang="ru-RU" sz="2000" b="1" dirty="0"/>
              <a:t>» и «</a:t>
            </a:r>
            <a:r>
              <a:rPr lang="ru-RU" sz="2000" b="1" dirty="0" err="1"/>
              <a:t>Мотыйгулла</a:t>
            </a:r>
            <a:r>
              <a:rPr lang="ru-RU" sz="2000" b="1" dirty="0"/>
              <a:t> </a:t>
            </a:r>
            <a:r>
              <a:rPr lang="ru-RU" sz="2000" b="1" dirty="0" err="1"/>
              <a:t>коесы</a:t>
            </a:r>
            <a:r>
              <a:rPr lang="ru-RU" sz="2000" b="1" dirty="0"/>
              <a:t>»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Многие </a:t>
            </a:r>
            <a:r>
              <a:rPr lang="ru-RU" sz="2000" b="1" dirty="0" smtClean="0"/>
              <a:t>годы проработала секретарем сельского </a:t>
            </a:r>
            <a:r>
              <a:rPr lang="ru-RU" sz="2000" b="1" dirty="0" smtClean="0"/>
              <a:t>Совета</a:t>
            </a:r>
            <a:endParaRPr lang="ru-RU" sz="2000" b="1" dirty="0"/>
          </a:p>
        </p:txBody>
      </p:sp>
      <p:pic>
        <p:nvPicPr>
          <p:cNvPr id="12290" name="Picture 2" descr="E:\Иссл работа\Лена оп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5616624" cy="422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29086" y="3244334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031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Иссл работа\Кол Гали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6672"/>
            <a:ext cx="4888914" cy="480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5589240"/>
            <a:ext cx="954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 </a:t>
            </a:r>
            <a:r>
              <a:rPr lang="ru-RU" sz="2400" b="1" dirty="0" smtClean="0"/>
              <a:t>Вот такой макет колодца смастерил умелец села </a:t>
            </a:r>
            <a:r>
              <a:rPr lang="ru-RU" sz="2400" b="1" dirty="0" err="1" smtClean="0"/>
              <a:t>Янышево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Ситдиков</a:t>
            </a:r>
            <a:r>
              <a:rPr lang="ru-RU" sz="2400" b="1" dirty="0" smtClean="0"/>
              <a:t>  Гали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218482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700808"/>
            <a:ext cx="8424936" cy="4896544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7030A0"/>
                </a:solidFill>
              </a:rPr>
              <a:t>	 Известен </a:t>
            </a:r>
            <a:r>
              <a:rPr lang="ru-RU" sz="1800" dirty="0" smtClean="0">
                <a:solidFill>
                  <a:srgbClr val="7030A0"/>
                </a:solidFill>
              </a:rPr>
              <a:t>обычай </a:t>
            </a:r>
            <a:r>
              <a:rPr lang="ru-RU" sz="1800" dirty="0" err="1" smtClean="0">
                <a:solidFill>
                  <a:srgbClr val="7030A0"/>
                </a:solidFill>
              </a:rPr>
              <a:t>ощищения</a:t>
            </a:r>
            <a:r>
              <a:rPr lang="ru-RU" sz="1800" dirty="0" smtClean="0">
                <a:solidFill>
                  <a:srgbClr val="7030A0"/>
                </a:solidFill>
              </a:rPr>
              <a:t> колодцев </a:t>
            </a:r>
            <a:r>
              <a:rPr lang="ru-RU" sz="1800" b="1" dirty="0" smtClean="0">
                <a:solidFill>
                  <a:srgbClr val="7030A0"/>
                </a:solidFill>
              </a:rPr>
              <a:t>«Кое </a:t>
            </a:r>
            <a:r>
              <a:rPr lang="ru-RU" sz="1800" b="1" dirty="0" err="1" smtClean="0">
                <a:solidFill>
                  <a:srgbClr val="7030A0"/>
                </a:solidFill>
              </a:rPr>
              <a:t>чистарту</a:t>
            </a:r>
            <a:r>
              <a:rPr lang="ru-RU" sz="1800" b="1" dirty="0" smtClean="0">
                <a:solidFill>
                  <a:srgbClr val="7030A0"/>
                </a:solidFill>
              </a:rPr>
              <a:t> </a:t>
            </a:r>
            <a:r>
              <a:rPr lang="ru-RU" sz="1800" b="1" dirty="0" err="1" smtClean="0">
                <a:solidFill>
                  <a:srgbClr val="7030A0"/>
                </a:solidFill>
              </a:rPr>
              <a:t>омесе</a:t>
            </a:r>
            <a:r>
              <a:rPr lang="ru-RU" sz="1800" b="1" dirty="0" smtClean="0">
                <a:solidFill>
                  <a:srgbClr val="7030A0"/>
                </a:solidFill>
              </a:rPr>
              <a:t>». </a:t>
            </a:r>
            <a:r>
              <a:rPr lang="ru-RU" sz="1800" dirty="0" smtClean="0">
                <a:solidFill>
                  <a:srgbClr val="7030A0"/>
                </a:solidFill>
              </a:rPr>
              <a:t>На каждой улице был староста колодца</a:t>
            </a:r>
            <a:r>
              <a:rPr lang="ru-RU" sz="1800" dirty="0" smtClean="0">
                <a:solidFill>
                  <a:srgbClr val="7030A0"/>
                </a:solidFill>
              </a:rPr>
              <a:t>. Весной </a:t>
            </a:r>
            <a:r>
              <a:rPr lang="ru-RU" sz="1800" dirty="0" smtClean="0">
                <a:solidFill>
                  <a:srgbClr val="7030A0"/>
                </a:solidFill>
              </a:rPr>
              <a:t>он собирал всех на субботник по </a:t>
            </a:r>
            <a:r>
              <a:rPr lang="ru-RU" sz="1800" dirty="0">
                <a:solidFill>
                  <a:srgbClr val="7030A0"/>
                </a:solidFill>
              </a:rPr>
              <a:t>ч</a:t>
            </a:r>
            <a:r>
              <a:rPr lang="ru-RU" sz="1800" dirty="0" smtClean="0">
                <a:solidFill>
                  <a:srgbClr val="7030A0"/>
                </a:solidFill>
              </a:rPr>
              <a:t>истке колодцев. </a:t>
            </a:r>
            <a:br>
              <a:rPr lang="ru-RU" sz="1800" dirty="0" smtClean="0">
                <a:solidFill>
                  <a:srgbClr val="7030A0"/>
                </a:solidFill>
              </a:rPr>
            </a:br>
            <a:r>
              <a:rPr lang="ru-RU" sz="1800" dirty="0" smtClean="0">
                <a:solidFill>
                  <a:srgbClr val="7030A0"/>
                </a:solidFill>
              </a:rPr>
              <a:t>Тогда они все были с деревянными </a:t>
            </a:r>
            <a:r>
              <a:rPr lang="ru-RU" sz="1800" dirty="0">
                <a:solidFill>
                  <a:srgbClr val="7030A0"/>
                </a:solidFill>
              </a:rPr>
              <a:t>срубами. На улице </a:t>
            </a:r>
            <a:r>
              <a:rPr lang="ru-RU" sz="1800" dirty="0" err="1">
                <a:solidFill>
                  <a:srgbClr val="7030A0"/>
                </a:solidFill>
              </a:rPr>
              <a:t>Чаукинской</a:t>
            </a:r>
            <a:r>
              <a:rPr lang="ru-RU" sz="1800" dirty="0">
                <a:solidFill>
                  <a:srgbClr val="7030A0"/>
                </a:solidFill>
              </a:rPr>
              <a:t> </a:t>
            </a:r>
            <a:r>
              <a:rPr lang="ru-RU" sz="1800" dirty="0" err="1">
                <a:solidFill>
                  <a:srgbClr val="7030A0"/>
                </a:solidFill>
              </a:rPr>
              <a:t>Сагида</a:t>
            </a:r>
            <a:r>
              <a:rPr lang="ru-RU" sz="1800" dirty="0">
                <a:solidFill>
                  <a:srgbClr val="7030A0"/>
                </a:solidFill>
              </a:rPr>
              <a:t> </a:t>
            </a:r>
            <a:r>
              <a:rPr lang="ru-RU" sz="1800" dirty="0" err="1">
                <a:solidFill>
                  <a:srgbClr val="7030A0"/>
                </a:solidFill>
              </a:rPr>
              <a:t>Мухамадиева</a:t>
            </a:r>
            <a:r>
              <a:rPr lang="ru-RU" sz="1800" dirty="0">
                <a:solidFill>
                  <a:srgbClr val="7030A0"/>
                </a:solidFill>
              </a:rPr>
              <a:t> </a:t>
            </a:r>
            <a:r>
              <a:rPr lang="ru-RU" sz="1800" dirty="0" smtClean="0">
                <a:solidFill>
                  <a:srgbClr val="7030A0"/>
                </a:solidFill>
              </a:rPr>
              <a:t>ходила </a:t>
            </a:r>
            <a:r>
              <a:rPr lang="ru-RU" sz="1800" dirty="0">
                <a:solidFill>
                  <a:srgbClr val="7030A0"/>
                </a:solidFill>
              </a:rPr>
              <a:t>по </a:t>
            </a:r>
            <a:r>
              <a:rPr lang="ru-RU" sz="1800" dirty="0" smtClean="0">
                <a:solidFill>
                  <a:srgbClr val="7030A0"/>
                </a:solidFill>
              </a:rPr>
              <a:t>улице,  </a:t>
            </a:r>
            <a:r>
              <a:rPr lang="ru-RU" sz="1800" dirty="0">
                <a:solidFill>
                  <a:srgbClr val="7030A0"/>
                </a:solidFill>
              </a:rPr>
              <a:t>заходила в каждый двор и приглашала на субботник</a:t>
            </a:r>
            <a:r>
              <a:rPr lang="ru-RU" sz="1800" dirty="0" smtClean="0">
                <a:solidFill>
                  <a:srgbClr val="7030A0"/>
                </a:solidFill>
              </a:rPr>
              <a:t>.</a:t>
            </a:r>
            <a:br>
              <a:rPr lang="ru-RU" sz="1800" dirty="0" smtClean="0">
                <a:solidFill>
                  <a:srgbClr val="7030A0"/>
                </a:solidFill>
              </a:rPr>
            </a:br>
            <a:r>
              <a:rPr lang="ru-RU" sz="1800" dirty="0" smtClean="0">
                <a:solidFill>
                  <a:srgbClr val="7030A0"/>
                </a:solidFill>
              </a:rPr>
              <a:t> Мужчины спускались в колодец и вычерпывали из нее весь песок и мусор, который попадал туда  при половодье, сруб мыли мочалками, вокруг обсыпали песком, налаживали ступеньки. </a:t>
            </a:r>
            <a:br>
              <a:rPr lang="ru-RU" sz="1800" dirty="0" smtClean="0">
                <a:solidFill>
                  <a:srgbClr val="7030A0"/>
                </a:solidFill>
              </a:rPr>
            </a:br>
            <a:r>
              <a:rPr lang="ru-RU" sz="1800" dirty="0" smtClean="0">
                <a:solidFill>
                  <a:srgbClr val="7030A0"/>
                </a:solidFill>
              </a:rPr>
              <a:t>Проходили субботники весело. Родники  в нем настолько сильные, что вода заполнялась стремительно , была  чистая , холодная. </a:t>
            </a:r>
            <a:br>
              <a:rPr lang="ru-RU" sz="1800" dirty="0" smtClean="0">
                <a:solidFill>
                  <a:srgbClr val="7030A0"/>
                </a:solidFill>
              </a:rPr>
            </a:br>
            <a:r>
              <a:rPr lang="ru-RU" sz="1800" dirty="0" smtClean="0">
                <a:solidFill>
                  <a:srgbClr val="7030A0"/>
                </a:solidFill>
              </a:rPr>
              <a:t>После окончания работы тут же на горе устраивали  чаепитие и уносили первую чистую воду.</a:t>
            </a:r>
            <a:br>
              <a:rPr lang="ru-RU" sz="1800" dirty="0" smtClean="0">
                <a:solidFill>
                  <a:srgbClr val="7030A0"/>
                </a:solidFill>
              </a:rPr>
            </a:br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6632"/>
            <a:ext cx="8431088" cy="158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>
                <a:solidFill>
                  <a:srgbClr val="7030A0"/>
                </a:solidFill>
              </a:rPr>
              <a:t>К</a:t>
            </a:r>
            <a:r>
              <a:rPr lang="ru-RU" sz="3600" b="1" i="1" dirty="0" smtClean="0">
                <a:solidFill>
                  <a:srgbClr val="7030A0"/>
                </a:solidFill>
              </a:rPr>
              <a:t>олодцы на селе. Обычаи. Традиции.</a:t>
            </a:r>
          </a:p>
        </p:txBody>
      </p:sp>
    </p:spTree>
    <p:extLst>
      <p:ext uri="{BB962C8B-B14F-4D97-AF65-F5344CB8AC3E}">
        <p14:creationId xmlns:p14="http://schemas.microsoft.com/office/powerpoint/2010/main" val="39320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1268760"/>
            <a:ext cx="8424936" cy="525688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7030A0"/>
                </a:solidFill>
              </a:rPr>
              <a:t> </a:t>
            </a:r>
            <a:r>
              <a:rPr lang="ru-RU" sz="1800" b="1" dirty="0" smtClean="0">
                <a:solidFill>
                  <a:srgbClr val="7030A0"/>
                </a:solidFill>
              </a:rPr>
              <a:t>	</a:t>
            </a:r>
            <a:r>
              <a:rPr lang="ru-RU" sz="1600" b="1" dirty="0" smtClean="0">
                <a:solidFill>
                  <a:srgbClr val="7030A0"/>
                </a:solidFill>
              </a:rPr>
              <a:t>после </a:t>
            </a:r>
            <a:r>
              <a:rPr lang="ru-RU" sz="1600" b="1" dirty="0" smtClean="0">
                <a:solidFill>
                  <a:srgbClr val="7030A0"/>
                </a:solidFill>
              </a:rPr>
              <a:t>застолья, </a:t>
            </a:r>
            <a:r>
              <a:rPr lang="ru-RU" sz="1600" b="1" dirty="0">
                <a:solidFill>
                  <a:srgbClr val="7030A0"/>
                </a:solidFill>
              </a:rPr>
              <a:t>на другой день молодой невесте показывали путь к воде (су юлы), к роднику или к колодцу. </a:t>
            </a:r>
            <a:br>
              <a:rPr lang="ru-RU" sz="1600" b="1" dirty="0">
                <a:solidFill>
                  <a:srgbClr val="7030A0"/>
                </a:solidFill>
              </a:rPr>
            </a:br>
            <a:r>
              <a:rPr lang="ru-RU" sz="1600" b="1" dirty="0">
                <a:solidFill>
                  <a:srgbClr val="7030A0"/>
                </a:solidFill>
              </a:rPr>
              <a:t>Она хранительница очага, а вода источник жизни</a:t>
            </a:r>
            <a:r>
              <a:rPr lang="ru-RU" sz="1600" b="1" dirty="0" smtClean="0">
                <a:solidFill>
                  <a:srgbClr val="7030A0"/>
                </a:solidFill>
              </a:rPr>
              <a:t>.. </a:t>
            </a:r>
            <a:r>
              <a:rPr lang="ru-RU" sz="1600" b="1" dirty="0">
                <a:solidFill>
                  <a:srgbClr val="7030A0"/>
                </a:solidFill>
              </a:rPr>
              <a:t>Дорогу ей показывали маленькие дети со стороны жениха. Она их должна была одаривать памятными </a:t>
            </a:r>
            <a:r>
              <a:rPr lang="ru-RU" sz="1600" b="1" dirty="0" smtClean="0">
                <a:solidFill>
                  <a:srgbClr val="7030A0"/>
                </a:solidFill>
              </a:rPr>
              <a:t>подарками, </a:t>
            </a:r>
            <a:r>
              <a:rPr lang="ru-RU" sz="1600" b="1" dirty="0">
                <a:solidFill>
                  <a:srgbClr val="7030A0"/>
                </a:solidFill>
              </a:rPr>
              <a:t>Ими являлись вышитые белые платочки</a:t>
            </a:r>
            <a:r>
              <a:rPr lang="ru-RU" sz="1600" b="1" dirty="0" smtClean="0">
                <a:solidFill>
                  <a:srgbClr val="7030A0"/>
                </a:solidFill>
              </a:rPr>
              <a:t>.</a:t>
            </a:r>
            <a:br>
              <a:rPr lang="ru-RU" sz="1600" b="1" dirty="0" smtClean="0">
                <a:solidFill>
                  <a:srgbClr val="7030A0"/>
                </a:solidFill>
              </a:rPr>
            </a:br>
            <a:r>
              <a:rPr lang="ru-RU" sz="1600" b="1" dirty="0" smtClean="0">
                <a:solidFill>
                  <a:srgbClr val="7030A0"/>
                </a:solidFill>
              </a:rPr>
              <a:t> </a:t>
            </a:r>
            <a:r>
              <a:rPr lang="ru-RU" sz="1600" b="1" dirty="0">
                <a:solidFill>
                  <a:srgbClr val="7030A0"/>
                </a:solidFill>
              </a:rPr>
              <a:t>У татар вышитые платочки это не только аккуратность, опрятность, но и символ любви, преданности. Невесту до родника провожали песней, гармошкой. В песне поется о том, какая она красивая, трудолюбивая. В песне прославляется их брак</a:t>
            </a:r>
            <a:r>
              <a:rPr lang="ru-RU" sz="1600" b="1" dirty="0" smtClean="0">
                <a:solidFill>
                  <a:srgbClr val="7030A0"/>
                </a:solidFill>
              </a:rPr>
              <a:t>.</a:t>
            </a:r>
            <a:br>
              <a:rPr lang="ru-RU" sz="1600" b="1" dirty="0" smtClean="0">
                <a:solidFill>
                  <a:srgbClr val="7030A0"/>
                </a:solidFill>
              </a:rPr>
            </a:br>
            <a:r>
              <a:rPr lang="ru-RU" sz="1600" b="1" dirty="0" smtClean="0">
                <a:solidFill>
                  <a:srgbClr val="7030A0"/>
                </a:solidFill>
              </a:rPr>
              <a:t>Оборудование</a:t>
            </a:r>
            <a:r>
              <a:rPr lang="ru-RU" sz="1600" b="1" dirty="0">
                <a:solidFill>
                  <a:srgbClr val="7030A0"/>
                </a:solidFill>
              </a:rPr>
              <a:t>: белый вышитый фартук для невесты, коромысло и два ведра, платочки. Этот обряд проводился везде, где жили татары. </a:t>
            </a:r>
            <a:r>
              <a:rPr lang="ru-RU" sz="1600" b="1" dirty="0" smtClean="0">
                <a:solidFill>
                  <a:srgbClr val="7030A0"/>
                </a:solidFill>
              </a:rPr>
              <a:t/>
            </a:r>
            <a:br>
              <a:rPr lang="ru-RU" sz="1600" b="1" dirty="0" smtClean="0">
                <a:solidFill>
                  <a:srgbClr val="7030A0"/>
                </a:solidFill>
              </a:rPr>
            </a:br>
            <a:r>
              <a:rPr lang="ru-RU" sz="1600" b="1" dirty="0" smtClean="0">
                <a:solidFill>
                  <a:srgbClr val="7030A0"/>
                </a:solidFill>
              </a:rPr>
              <a:t> </a:t>
            </a:r>
            <a:r>
              <a:rPr lang="ru-RU" sz="1600" b="1" dirty="0">
                <a:solidFill>
                  <a:srgbClr val="7030A0"/>
                </a:solidFill>
              </a:rPr>
              <a:t>проводится очень интересно и </a:t>
            </a:r>
            <a:r>
              <a:rPr lang="ru-RU" sz="1600" b="1" dirty="0" smtClean="0">
                <a:solidFill>
                  <a:srgbClr val="7030A0"/>
                </a:solidFill>
              </a:rPr>
              <a:t>красочно, </a:t>
            </a:r>
            <a:r>
              <a:rPr lang="ru-RU" sz="1600" b="1" dirty="0">
                <a:solidFill>
                  <a:srgbClr val="7030A0"/>
                </a:solidFill>
              </a:rPr>
              <a:t>Все жители села </a:t>
            </a:r>
            <a:r>
              <a:rPr lang="ru-RU" sz="1600" b="1" dirty="0" smtClean="0">
                <a:solidFill>
                  <a:srgbClr val="7030A0"/>
                </a:solidFill>
              </a:rPr>
              <a:t>выходят   </a:t>
            </a:r>
            <a:r>
              <a:rPr lang="ru-RU" sz="1600" b="1" dirty="0">
                <a:solidFill>
                  <a:srgbClr val="7030A0"/>
                </a:solidFill>
              </a:rPr>
              <a:t>смотреть на молодую невесту. </a:t>
            </a:r>
            <a:r>
              <a:rPr lang="ru-RU" sz="1600" b="1" dirty="0" smtClean="0">
                <a:solidFill>
                  <a:srgbClr val="7030A0"/>
                </a:solidFill>
              </a:rPr>
              <a:t>Желают   </a:t>
            </a:r>
            <a:r>
              <a:rPr lang="ru-RU" sz="1600" b="1" dirty="0">
                <a:solidFill>
                  <a:srgbClr val="7030A0"/>
                </a:solidFill>
              </a:rPr>
              <a:t>молодым любви, благополучия. Именно здесь невеста как бы проходит первое испытание. Как она шагает с полными </a:t>
            </a:r>
            <a:r>
              <a:rPr lang="ru-RU" sz="1600" b="1" dirty="0" smtClean="0">
                <a:solidFill>
                  <a:srgbClr val="7030A0"/>
                </a:solidFill>
              </a:rPr>
              <a:t>ведрами?</a:t>
            </a:r>
            <a:r>
              <a:rPr lang="ru-RU" sz="1600" b="1" dirty="0">
                <a:solidFill>
                  <a:srgbClr val="7030A0"/>
                </a:solidFill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</a:rPr>
              <a:t>Не </a:t>
            </a:r>
            <a:r>
              <a:rPr lang="ru-RU" sz="1600" b="1" dirty="0">
                <a:solidFill>
                  <a:srgbClr val="7030A0"/>
                </a:solidFill>
              </a:rPr>
              <a:t>расплескалась ли вода? Все это проходит в сопровождении музыки и обрядовых песен. </a:t>
            </a:r>
            <a:r>
              <a:rPr lang="ru-RU" sz="1600" b="1" dirty="0" smtClean="0">
                <a:solidFill>
                  <a:srgbClr val="7030A0"/>
                </a:solidFill>
              </a:rPr>
              <a:t>обряд  проводится   </a:t>
            </a:r>
            <a:r>
              <a:rPr lang="ru-RU" sz="1600" b="1" dirty="0">
                <a:solidFill>
                  <a:srgbClr val="7030A0"/>
                </a:solidFill>
              </a:rPr>
              <a:t>с целью сохранить обычаи, передавать их молодым, укреплять духовную связь поколений и эпох, показать культурную самобытность татарского народа.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39552" y="260648"/>
            <a:ext cx="8136904" cy="69269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4800" b="1" i="1" dirty="0" smtClean="0"/>
              <a:t> </a:t>
            </a:r>
            <a:r>
              <a:rPr lang="ru-RU" sz="2800" b="1" i="1" dirty="0" smtClean="0">
                <a:solidFill>
                  <a:srgbClr val="7030A0"/>
                </a:solidFill>
              </a:rPr>
              <a:t>Традиция «Су юлы» (свадебная)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683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4509120"/>
            <a:ext cx="6120680" cy="1524000"/>
          </a:xfrm>
        </p:spPr>
        <p:txBody>
          <a:bodyPr>
            <a:normAutofit/>
          </a:bodyPr>
          <a:lstStyle/>
          <a:p>
            <a:r>
              <a:rPr lang="ru-RU" sz="2000" b="1" dirty="0" err="1"/>
              <a:t>Яшь</a:t>
            </a:r>
            <a:r>
              <a:rPr lang="ru-RU" sz="2000" b="1" dirty="0"/>
              <a:t> </a:t>
            </a:r>
            <a:r>
              <a:rPr lang="ru-RU" sz="2000" b="1" dirty="0" err="1"/>
              <a:t>киленгә</a:t>
            </a:r>
            <a:r>
              <a:rPr lang="ru-RU" sz="2000" b="1" dirty="0"/>
              <a:t> су </a:t>
            </a:r>
            <a:r>
              <a:rPr lang="ru-RU" sz="2000" b="1" dirty="0" err="1"/>
              <a:t>юлын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err="1"/>
              <a:t>Күрсәтү</a:t>
            </a:r>
            <a:r>
              <a:rPr lang="ru-RU" sz="2000" b="1" dirty="0"/>
              <a:t> </a:t>
            </a:r>
            <a:r>
              <a:rPr lang="ru-RU" sz="2000" b="1" dirty="0" err="1"/>
              <a:t>изге</a:t>
            </a:r>
            <a:r>
              <a:rPr lang="ru-RU" sz="2000" b="1" dirty="0"/>
              <a:t> </a:t>
            </a:r>
            <a:r>
              <a:rPr lang="ru-RU" sz="2000" b="1" dirty="0" err="1"/>
              <a:t>бурыч</a:t>
            </a:r>
            <a:r>
              <a:rPr lang="ru-RU" sz="2000" b="1" dirty="0"/>
              <a:t>,</a:t>
            </a:r>
            <a:br>
              <a:rPr lang="ru-RU" sz="2000" b="1" dirty="0"/>
            </a:br>
            <a:r>
              <a:rPr lang="ru-RU" sz="2000" b="1" dirty="0"/>
              <a:t>Туры, </a:t>
            </a:r>
            <a:r>
              <a:rPr lang="ru-RU" sz="2000" b="1" dirty="0" err="1"/>
              <a:t>дөрес</a:t>
            </a:r>
            <a:r>
              <a:rPr lang="ru-RU" sz="2000" b="1" dirty="0"/>
              <a:t> </a:t>
            </a:r>
            <a:r>
              <a:rPr lang="ru-RU" sz="2000" b="1" dirty="0" err="1"/>
              <a:t>юлдан</a:t>
            </a:r>
            <a:r>
              <a:rPr lang="ru-RU" sz="2000" b="1" dirty="0"/>
              <a:t> </a:t>
            </a:r>
            <a:r>
              <a:rPr lang="ru-RU" sz="2000" b="1" dirty="0" err="1"/>
              <a:t>гына</a:t>
            </a:r>
            <a:r>
              <a:rPr lang="ru-RU" sz="2000" b="1" dirty="0"/>
              <a:t>,</a:t>
            </a:r>
            <a:br>
              <a:rPr lang="ru-RU" sz="2000" b="1" dirty="0"/>
            </a:br>
            <a:r>
              <a:rPr lang="ru-RU" sz="2000" b="1" dirty="0" err="1"/>
              <a:t>Килен</a:t>
            </a:r>
            <a:r>
              <a:rPr lang="ru-RU" sz="2000" b="1" dirty="0"/>
              <a:t>, </a:t>
            </a:r>
            <a:r>
              <a:rPr lang="ru-RU" sz="2000" b="1" dirty="0" err="1"/>
              <a:t>йөрергә</a:t>
            </a:r>
            <a:r>
              <a:rPr lang="ru-RU" sz="2000" b="1" dirty="0"/>
              <a:t> </a:t>
            </a:r>
            <a:r>
              <a:rPr lang="ru-RU" sz="2000" b="1" dirty="0" err="1"/>
              <a:t>тырыш</a:t>
            </a:r>
            <a:r>
              <a:rPr lang="ru-RU" sz="2000" b="1" dirty="0"/>
              <a:t>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94970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836712"/>
            <a:ext cx="439248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2313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8287072" cy="195753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Обряд «Су юлы» .Поход невесты за водой на колодец «Башкирский».</a:t>
            </a:r>
            <a:br>
              <a:rPr lang="ru-RU" sz="2800" b="1" dirty="0" smtClean="0"/>
            </a:br>
            <a:r>
              <a:rPr lang="ru-RU" sz="2800" b="1" dirty="0" smtClean="0"/>
              <a:t> Семья </a:t>
            </a:r>
            <a:r>
              <a:rPr lang="ru-RU" sz="2800" b="1" dirty="0" err="1" smtClean="0"/>
              <a:t>Такиевых</a:t>
            </a:r>
            <a:r>
              <a:rPr lang="ru-RU" sz="2800" b="1" dirty="0" smtClean="0"/>
              <a:t> , 1986 год</a:t>
            </a:r>
            <a:endParaRPr lang="ru-RU" sz="2800" b="1" dirty="0"/>
          </a:p>
        </p:txBody>
      </p:sp>
      <p:pic>
        <p:nvPicPr>
          <p:cNvPr id="10242" name="Picture 2" descr="C:\Users\ADMIN\Desktop\11111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" t="22940" r="-1697" b="29191"/>
          <a:stretch/>
        </p:blipFill>
        <p:spPr bwMode="auto">
          <a:xfrm>
            <a:off x="323528" y="1024153"/>
            <a:ext cx="3812393" cy="326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esktop\СВЕТ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4" b="25255"/>
          <a:stretch/>
        </p:blipFill>
        <p:spPr bwMode="auto">
          <a:xfrm>
            <a:off x="4355976" y="1052736"/>
            <a:ext cx="4610765" cy="323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198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/>
              <a:t>«Живая вода»</a:t>
            </a:r>
            <a:endParaRPr lang="ru-RU" sz="60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200" b="1" dirty="0" smtClean="0"/>
              <a:t>Вода – источник жизни. В старину, когда не было в каждом доме водопровода, люди относились к воде не только бережно, но и почтительно</a:t>
            </a:r>
            <a:endParaRPr lang="ru-RU" sz="32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2488" y="643157"/>
            <a:ext cx="3948112" cy="353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12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495800"/>
            <a:ext cx="8604518" cy="1524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«Су юлы» семьи Ганиевых 1986 год.</a:t>
            </a:r>
            <a:br>
              <a:rPr lang="ru-RU" b="1" dirty="0" smtClean="0"/>
            </a:br>
            <a:r>
              <a:rPr lang="ru-RU" b="1" dirty="0" smtClean="0"/>
              <a:t>Воду брали из деревянного колодца </a:t>
            </a:r>
            <a:r>
              <a:rPr lang="ru-RU" b="1" dirty="0" err="1" smtClean="0"/>
              <a:t>Вакиловых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Иссл работа\Рим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7" t="-840" r="15813" b="840"/>
          <a:stretch/>
        </p:blipFill>
        <p:spPr bwMode="auto">
          <a:xfrm>
            <a:off x="0" y="332656"/>
            <a:ext cx="480024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50.userapi.com/impg/culXyNW5pvYT2EINJMQ005E9IWL1d3apVXFofQ/IxbYy11jRiE.jpg?size=1280x960&amp;quality=95&amp;rotate=90&amp;sign=8240f75cb6954ee1b4438b875f637dea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88"/>
          <a:stretch/>
        </p:blipFill>
        <p:spPr bwMode="auto">
          <a:xfrm>
            <a:off x="5292080" y="593334"/>
            <a:ext cx="3491950" cy="358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9154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869160"/>
            <a:ext cx="8359080" cy="165618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«Су юлы» семьи Хакимовых, 1987 год. За водой ходили к колодцу </a:t>
            </a:r>
            <a:r>
              <a:rPr lang="ru-RU" sz="2800" b="1" dirty="0" err="1" smtClean="0"/>
              <a:t>Имаевых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56"/>
          <a:stretch/>
        </p:blipFill>
        <p:spPr bwMode="auto">
          <a:xfrm>
            <a:off x="179511" y="260647"/>
            <a:ext cx="4549177" cy="489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8640"/>
            <a:ext cx="2788073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762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085184"/>
            <a:ext cx="8568952" cy="1152128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2200" b="1" dirty="0"/>
              <a:t>И В НАШЕ ВРЕМЯ </a:t>
            </a:r>
            <a:r>
              <a:rPr lang="ru-RU" sz="2200" b="1" dirty="0" smtClean="0"/>
              <a:t>  этот обычай сохранился. Невесты ходят за водой. Сопровождается это музыкой, ВЕСЕЛЬЕМ, песнями.</a:t>
            </a:r>
            <a:endParaRPr lang="ru-RU" sz="2200" b="1" dirty="0"/>
          </a:p>
        </p:txBody>
      </p:sp>
      <p:pic>
        <p:nvPicPr>
          <p:cNvPr id="2050" name="Picture 2" descr="E:\Иссл работа\Хакимовы сов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13821"/>
            <a:ext cx="2940014" cy="463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Иссл работа\Лияна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53138"/>
            <a:ext cx="2952328" cy="455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6998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404664"/>
            <a:ext cx="9144000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                            </a:t>
            </a:r>
            <a:r>
              <a:rPr lang="ru-RU" sz="5100" b="1" i="1" dirty="0" smtClean="0">
                <a:solidFill>
                  <a:srgbClr val="7030A0"/>
                </a:solidFill>
              </a:rPr>
              <a:t>Заключение</a:t>
            </a:r>
          </a:p>
          <a:p>
            <a:r>
              <a:rPr lang="ru-RU" sz="1800" dirty="0" smtClean="0"/>
              <a:t>Изучая </a:t>
            </a:r>
            <a:r>
              <a:rPr lang="ru-RU" sz="1800" dirty="0"/>
              <a:t>литературу и данные на основании рассказа </a:t>
            </a:r>
            <a:r>
              <a:rPr lang="ru-RU" sz="1800" dirty="0" smtClean="0"/>
              <a:t>сторожил, опроса  жителей, </a:t>
            </a:r>
            <a:r>
              <a:rPr lang="ru-RU" sz="1800" dirty="0"/>
              <a:t>выяснили историю, особенности, месторасположение основных </a:t>
            </a:r>
            <a:r>
              <a:rPr lang="ru-RU" sz="1800" dirty="0" smtClean="0"/>
              <a:t>родников и колодцев </a:t>
            </a:r>
            <a:r>
              <a:rPr lang="ru-RU" sz="1800" dirty="0"/>
              <a:t>села</a:t>
            </a:r>
            <a:r>
              <a:rPr lang="ru-RU" sz="1800" dirty="0" smtClean="0"/>
              <a:t>.</a:t>
            </a:r>
            <a:endParaRPr lang="ru-RU" sz="1800" dirty="0"/>
          </a:p>
          <a:p>
            <a:r>
              <a:rPr lang="ru-RU" sz="1800" dirty="0"/>
              <a:t>Родники </a:t>
            </a:r>
            <a:r>
              <a:rPr lang="ru-RU" sz="1800" dirty="0" smtClean="0"/>
              <a:t> и колодцы являются </a:t>
            </a:r>
            <a:r>
              <a:rPr lang="ru-RU" sz="1800" dirty="0"/>
              <a:t>одним из </a:t>
            </a:r>
            <a:r>
              <a:rPr lang="ru-RU" sz="1800" dirty="0" smtClean="0"/>
              <a:t> </a:t>
            </a:r>
            <a:r>
              <a:rPr lang="ru-RU" sz="1800" dirty="0"/>
              <a:t>источников воды</a:t>
            </a:r>
            <a:r>
              <a:rPr lang="ru-RU" sz="1800" dirty="0" smtClean="0"/>
              <a:t>.</a:t>
            </a:r>
          </a:p>
          <a:p>
            <a:r>
              <a:rPr lang="ru-RU" sz="1800" dirty="0"/>
              <a:t>Люди нашего села предпочитают родниковую </a:t>
            </a:r>
            <a:r>
              <a:rPr lang="ru-RU" sz="1800" dirty="0" smtClean="0"/>
              <a:t>воду из колодцев , </a:t>
            </a:r>
            <a:r>
              <a:rPr lang="ru-RU" sz="1800" dirty="0"/>
              <a:t>потому что она чистая, прозрачная, постоянно движется и несет в себе положительную энергию, так как она течет из недр земли</a:t>
            </a:r>
            <a:r>
              <a:rPr lang="ru-RU" sz="1800" dirty="0" smtClean="0"/>
              <a:t>.</a:t>
            </a:r>
            <a:endParaRPr lang="ru-RU" sz="1800" dirty="0"/>
          </a:p>
          <a:p>
            <a:r>
              <a:rPr lang="ru-RU" sz="1800" dirty="0" smtClean="0"/>
              <a:t>Показатели  </a:t>
            </a:r>
            <a:r>
              <a:rPr lang="ru-RU" sz="1800" dirty="0"/>
              <a:t>физико-химических свойств исследуемой воды </a:t>
            </a:r>
            <a:r>
              <a:rPr lang="ru-RU" sz="1800" dirty="0" smtClean="0"/>
              <a:t>данных источников </a:t>
            </a:r>
            <a:r>
              <a:rPr lang="ru-RU" sz="1800" dirty="0"/>
              <a:t>соответствуют санитарно-гигиеническим нормативам</a:t>
            </a:r>
            <a:r>
              <a:rPr lang="ru-RU" sz="1800" dirty="0" smtClean="0"/>
              <a:t>.</a:t>
            </a:r>
            <a:endParaRPr lang="ru-RU" sz="1800" dirty="0"/>
          </a:p>
          <a:p>
            <a:r>
              <a:rPr lang="ru-RU" sz="1800" dirty="0" smtClean="0"/>
              <a:t>Необходимо  составить  </a:t>
            </a:r>
            <a:r>
              <a:rPr lang="ru-RU" sz="1800" dirty="0"/>
              <a:t>паспорт </a:t>
            </a:r>
            <a:r>
              <a:rPr lang="ru-RU" sz="1800" dirty="0" smtClean="0"/>
              <a:t>родников и колодцев , с их описанием.</a:t>
            </a:r>
            <a:endParaRPr lang="ru-RU" sz="1800" dirty="0"/>
          </a:p>
          <a:p>
            <a:r>
              <a:rPr lang="ru-RU" sz="1800" dirty="0" smtClean="0"/>
              <a:t> </a:t>
            </a:r>
            <a:r>
              <a:rPr lang="ru-RU" sz="1800" dirty="0"/>
              <a:t>П</a:t>
            </a:r>
            <a:r>
              <a:rPr lang="ru-RU" sz="1800" dirty="0" smtClean="0"/>
              <a:t>родолжить работу Администрации и населения  </a:t>
            </a:r>
            <a:r>
              <a:rPr lang="ru-RU" sz="1800" dirty="0"/>
              <a:t>по благоустройству и исследованию </a:t>
            </a:r>
            <a:r>
              <a:rPr lang="ru-RU" sz="1800" dirty="0" smtClean="0"/>
              <a:t>родников по эколого-санитарному  состоянию на  </a:t>
            </a:r>
            <a:r>
              <a:rPr lang="ru-RU" sz="1800" dirty="0"/>
              <a:t>территории </a:t>
            </a:r>
            <a:r>
              <a:rPr lang="ru-RU" sz="1800" dirty="0" smtClean="0"/>
              <a:t> родников и колодцев.</a:t>
            </a:r>
          </a:p>
          <a:p>
            <a:r>
              <a:rPr lang="ru-RU" sz="1800" dirty="0" smtClean="0"/>
              <a:t>Продолжить работу по сохранению обычаев и традиций. 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8238208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639" y="4533673"/>
            <a:ext cx="7088267" cy="1524000"/>
          </a:xfrm>
        </p:spPr>
        <p:txBody>
          <a:bodyPr/>
          <a:lstStyle/>
          <a:p>
            <a:pPr algn="ctr"/>
            <a:r>
              <a:rPr lang="ru-RU" sz="2800" dirty="0" smtClean="0"/>
              <a:t>Использованная литература</a:t>
            </a:r>
            <a:endParaRPr lang="ru-RU" dirty="0"/>
          </a:p>
        </p:txBody>
      </p:sp>
      <p:pic>
        <p:nvPicPr>
          <p:cNvPr id="4098" name="Picture 2" descr="E:\Иссл работа\Чагыл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77941"/>
            <a:ext cx="2765704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07" y="548680"/>
            <a:ext cx="2811441" cy="394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E:\Иссл работа\из истории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" t="7374" r="8665" b="5576"/>
          <a:stretch/>
        </p:blipFill>
        <p:spPr bwMode="auto">
          <a:xfrm>
            <a:off x="3394389" y="726480"/>
            <a:ext cx="2606292" cy="341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789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836712"/>
            <a:ext cx="7783016" cy="5183088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7030A0"/>
                </a:solidFill>
                <a:cs typeface="Aharoni" panose="02010803020104030203" pitchFamily="2" charset="-79"/>
              </a:rPr>
              <a:t>Пусть </a:t>
            </a:r>
            <a:r>
              <a:rPr lang="ru-RU" b="1" i="1" dirty="0" smtClean="0">
                <a:solidFill>
                  <a:srgbClr val="7030A0"/>
                </a:solidFill>
                <a:cs typeface="Aharoni" panose="02010803020104030203" pitchFamily="2" charset="-79"/>
              </a:rPr>
              <a:t>раскинутся </a:t>
            </a:r>
            <a:r>
              <a:rPr lang="ru-RU" b="1" i="1" dirty="0">
                <a:solidFill>
                  <a:srgbClr val="7030A0"/>
                </a:solidFill>
                <a:cs typeface="Aharoni" panose="02010803020104030203" pitchFamily="2" charset="-79"/>
              </a:rPr>
              <a:t>снова по всем российским  </a:t>
            </a:r>
            <a:r>
              <a:rPr lang="ru-RU" b="1" i="1" dirty="0" smtClean="0">
                <a:solidFill>
                  <a:srgbClr val="7030A0"/>
                </a:solidFill>
                <a:cs typeface="Aharoni" panose="02010803020104030203" pitchFamily="2" charset="-79"/>
              </a:rPr>
              <a:t>селам  </a:t>
            </a:r>
            <a:r>
              <a:rPr lang="ru-RU" b="1" i="1" dirty="0">
                <a:solidFill>
                  <a:srgbClr val="7030A0"/>
                </a:solidFill>
                <a:cs typeface="Aharoni" panose="02010803020104030203" pitchFamily="2" charset="-79"/>
              </a:rPr>
              <a:t>светлые родники и колодцы, своей благословенной чистотой, поддерживая и возрождая жизнь в </a:t>
            </a:r>
            <a:r>
              <a:rPr lang="ru-RU" b="1" i="1" dirty="0" smtClean="0">
                <a:solidFill>
                  <a:srgbClr val="7030A0"/>
                </a:solidFill>
                <a:cs typeface="Aharoni" panose="02010803020104030203" pitchFamily="2" charset="-79"/>
              </a:rPr>
              <a:t>российской ГЛУБИНКЕ.</a:t>
            </a:r>
            <a:br>
              <a:rPr lang="ru-RU" b="1" i="1" dirty="0" smtClean="0">
                <a:solidFill>
                  <a:srgbClr val="7030A0"/>
                </a:solidFill>
                <a:cs typeface="Aharoni" panose="02010803020104030203" pitchFamily="2" charset="-79"/>
              </a:rPr>
            </a:br>
            <a:r>
              <a:rPr lang="ru-RU" b="1" i="1" dirty="0">
                <a:solidFill>
                  <a:srgbClr val="7030A0"/>
                </a:solidFill>
                <a:cs typeface="Aharoni" panose="02010803020104030203" pitchFamily="2" charset="-79"/>
              </a:rPr>
              <a:t> </a:t>
            </a:r>
            <a:r>
              <a:rPr lang="ru-RU" b="1" i="1" dirty="0" smtClean="0">
                <a:solidFill>
                  <a:srgbClr val="7030A0"/>
                </a:solidFill>
                <a:cs typeface="Aharoni" panose="02010803020104030203" pitchFamily="2" charset="-79"/>
              </a:rPr>
              <a:t>                                              </a:t>
            </a: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8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533400"/>
            <a:ext cx="8215064" cy="541588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Объект исследования</a:t>
            </a:r>
            <a:r>
              <a:rPr lang="ru-RU" sz="2400" dirty="0" smtClean="0"/>
              <a:t>: колодцы</a:t>
            </a:r>
            <a:r>
              <a:rPr lang="ru-RU" sz="2400" dirty="0"/>
              <a:t> </a:t>
            </a:r>
            <a:r>
              <a:rPr lang="ru-RU" sz="2400" dirty="0" smtClean="0"/>
              <a:t>и  </a:t>
            </a:r>
            <a:r>
              <a:rPr lang="ru-RU" sz="2400" dirty="0" smtClean="0"/>
              <a:t>родники,  </a:t>
            </a:r>
            <a:r>
              <a:rPr lang="ru-RU" sz="2400" dirty="0" smtClean="0"/>
              <a:t>которые находятся на территории села </a:t>
            </a:r>
            <a:r>
              <a:rPr lang="ru-RU" sz="2400" dirty="0" err="1" smtClean="0"/>
              <a:t>Янышево</a:t>
            </a:r>
            <a:endParaRPr lang="ru-RU" sz="2400" dirty="0"/>
          </a:p>
          <a:p>
            <a:r>
              <a:rPr lang="ru-RU" sz="2400" dirty="0" smtClean="0"/>
              <a:t> </a:t>
            </a:r>
            <a:r>
              <a:rPr lang="ru-RU" sz="2400" b="1" dirty="0" smtClean="0"/>
              <a:t>Цель исследования</a:t>
            </a:r>
            <a:r>
              <a:rPr lang="ru-RU" sz="2400" dirty="0" smtClean="0"/>
              <a:t>: изучить историю происхождения, названия,  традиции и обычаи, связанные с возникновением колодцев на территории села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0675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293096"/>
            <a:ext cx="6554867" cy="15240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/>
              <a:t>Задачи исследования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6554867" cy="376767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1.Познакомиться с историей возникновения колодцев и родников  на территории села</a:t>
            </a:r>
          </a:p>
          <a:p>
            <a:r>
              <a:rPr lang="ru-RU" sz="2400" b="1" dirty="0" smtClean="0"/>
              <a:t>2.Выяснить, используется ли вода этих колодцев  и родников жителями села</a:t>
            </a:r>
          </a:p>
          <a:p>
            <a:r>
              <a:rPr lang="ru-RU" sz="2400" b="1" dirty="0" smtClean="0"/>
              <a:t>3.Познакомить читателей  с традициями и обычаями, связанными с колодцами и родниками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7931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653136"/>
            <a:ext cx="6554867" cy="15240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Методы </a:t>
            </a:r>
            <a:r>
              <a:rPr lang="ru-RU" sz="3600" b="1" dirty="0" smtClean="0"/>
              <a:t>исследования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6554867" cy="4263752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1.Изучение летописных и литературных источников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Социологический опрос</a:t>
            </a:r>
          </a:p>
          <a:p>
            <a:pPr marL="0" indent="0">
              <a:buNone/>
            </a:pPr>
            <a:endParaRPr lang="ru-RU" sz="3200" b="1" dirty="0" smtClean="0"/>
          </a:p>
          <a:p>
            <a:r>
              <a:rPr lang="ru-RU" sz="3200" b="1" dirty="0" smtClean="0"/>
              <a:t>Беседа со старожилами нашего  села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83409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653136"/>
            <a:ext cx="6554867" cy="1524000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Социологическое исследование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533400"/>
            <a:ext cx="7927032" cy="4119736"/>
          </a:xfrm>
        </p:spPr>
        <p:txBody>
          <a:bodyPr>
            <a:normAutofit fontScale="70000" lnSpcReduction="20000"/>
          </a:bodyPr>
          <a:lstStyle/>
          <a:p>
            <a:r>
              <a:rPr lang="ru-RU" sz="4000" b="1" dirty="0" smtClean="0"/>
              <a:t>1.Используете ли Вы воду из колодцев и источников или пользуетесь водопроводом и скважиной?</a:t>
            </a:r>
          </a:p>
          <a:p>
            <a:r>
              <a:rPr lang="ru-RU" sz="4000" b="1" dirty="0" smtClean="0"/>
              <a:t>2.Для каких целей Вы используете воду из колодцев и родников ?</a:t>
            </a:r>
          </a:p>
          <a:p>
            <a:r>
              <a:rPr lang="ru-RU" sz="4000" b="1" dirty="0" smtClean="0"/>
              <a:t>Нужны ли колодцы в селе?</a:t>
            </a:r>
          </a:p>
          <a:p>
            <a:r>
              <a:rPr lang="ru-RU" sz="4000" b="1" dirty="0" smtClean="0"/>
              <a:t>Посещаете ли Вы родники ?</a:t>
            </a:r>
          </a:p>
          <a:p>
            <a:r>
              <a:rPr lang="ru-RU" sz="4000" b="1" dirty="0" smtClean="0"/>
              <a:t>Знаете ли Вы обычаи связанные с колодцами и родниками?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26048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437" y="4365104"/>
            <a:ext cx="6554867" cy="1524000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Результаты опроса жителей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476672"/>
            <a:ext cx="7783016" cy="4320480"/>
          </a:xfrm>
        </p:spPr>
        <p:txBody>
          <a:bodyPr>
            <a:normAutofit/>
          </a:bodyPr>
          <a:lstStyle/>
          <a:p>
            <a:r>
              <a:rPr lang="ru-RU" sz="2400" b="1" dirty="0"/>
              <a:t>В с. </a:t>
            </a:r>
            <a:r>
              <a:rPr lang="ru-RU" sz="2400" b="1" dirty="0" err="1" smtClean="0"/>
              <a:t>Янышево</a:t>
            </a:r>
            <a:r>
              <a:rPr lang="ru-RU" sz="2400" b="1" dirty="0" smtClean="0"/>
              <a:t>  </a:t>
            </a:r>
            <a:r>
              <a:rPr lang="ru-RU" sz="2400" b="1" dirty="0"/>
              <a:t>опрошено </a:t>
            </a:r>
            <a:r>
              <a:rPr lang="ru-RU" sz="2400" b="1" dirty="0" smtClean="0"/>
              <a:t>64 </a:t>
            </a:r>
            <a:r>
              <a:rPr lang="ru-RU" sz="2400" b="1" dirty="0"/>
              <a:t>человека. Из них пользуются колодцами </a:t>
            </a:r>
            <a:r>
              <a:rPr lang="ru-RU" sz="2400" b="1" dirty="0" smtClean="0"/>
              <a:t>35 </a:t>
            </a:r>
            <a:r>
              <a:rPr lang="ru-RU" sz="2400" b="1" dirty="0"/>
              <a:t>жителей </a:t>
            </a:r>
            <a:r>
              <a:rPr lang="ru-RU" sz="2400" b="1" dirty="0" smtClean="0"/>
              <a:t>села. </a:t>
            </a:r>
          </a:p>
          <a:p>
            <a:r>
              <a:rPr lang="ru-RU" sz="2400" b="1" dirty="0" smtClean="0"/>
              <a:t>45 жителей села ответили, что колодцы нужны обязательно.</a:t>
            </a:r>
          </a:p>
          <a:p>
            <a:r>
              <a:rPr lang="ru-RU" sz="2400" b="1" dirty="0" smtClean="0"/>
              <a:t>Жители пользуются водой из всех 5 колодцев.</a:t>
            </a:r>
          </a:p>
          <a:p>
            <a:r>
              <a:rPr lang="ru-RU" sz="2400" b="1" dirty="0" smtClean="0"/>
              <a:t>Также посещают и родники. Популярностью пользуется родник  «</a:t>
            </a:r>
            <a:r>
              <a:rPr lang="ru-RU" sz="2400" b="1" dirty="0" err="1" smtClean="0"/>
              <a:t>Чагыл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чишмэсе</a:t>
            </a:r>
            <a:r>
              <a:rPr lang="ru-RU" sz="2400" b="1" dirty="0" smtClean="0"/>
              <a:t>».</a:t>
            </a: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286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990</TotalTime>
  <Words>1291</Words>
  <Application>Microsoft Office PowerPoint</Application>
  <PresentationFormat>Экран (4:3)</PresentationFormat>
  <Paragraphs>97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Сектор</vt:lpstr>
      <vt:lpstr>                   </vt:lpstr>
      <vt:lpstr>Колодец-источник жизни...</vt:lpstr>
      <vt:lpstr>«Сохраняя родники, люди изучают их историю, а через это – историю родного края, Забота о колодце, о родничке рождает чувство любви к природе, уважение к своему селу, городу»</vt:lpstr>
      <vt:lpstr>«Живая вода»</vt:lpstr>
      <vt:lpstr>Презентация PowerPoint</vt:lpstr>
      <vt:lpstr>Задачи исследования</vt:lpstr>
      <vt:lpstr>Методы исследования</vt:lpstr>
      <vt:lpstr>Социологическое исследование</vt:lpstr>
      <vt:lpstr>Результаты опроса жителей</vt:lpstr>
      <vt:lpstr>Появление колодцев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Строительство колодцев</vt:lpstr>
      <vt:lpstr>Типы колодцев</vt:lpstr>
      <vt:lpstr>Вот такие колодцы были раньше у сельчан</vt:lpstr>
      <vt:lpstr>Село Янышево основано в 1765 году</vt:lpstr>
      <vt:lpstr> Знаменитый родник на горе  Чагыл Вода в нем чистая, ледяная</vt:lpstr>
      <vt:lpstr> Родник на Горе  «Чагыл» - любимое место односельчан. Есть проблема его облагораживания.</vt:lpstr>
      <vt:lpstr>   «ХайдаровСКИЙ» РОДНИК находится             около  ЛЕСа  «Чурэй»</vt:lpstr>
      <vt:lpstr>  В 70 годах 20 века в селе появилось водоснабжение. Но по разным причинам, в том числе, и ненадлежащим уходом за башней , проработали они мало, И село вновь осталось без центрального водоснабжения. Вот то, что осталось от центрального водоснабжения. </vt:lpstr>
      <vt:lpstr>«Башкорт коесы»   Колодец  находится в глубоком овраге .Недалеко от улицы «Башкирской». Благоустроен , вода в нем очень вкусная и чистая.</vt:lpstr>
      <vt:lpstr>И летом и зимой тропинка к колодцу не пустеет</vt:lpstr>
      <vt:lpstr>Младшее поколение сельчан приобщается к труду.</vt:lpstr>
      <vt:lpstr>«Чэй суы» коесы Назван так потому, что раньше в нем было мало воды. К колодцу была всегда очередь Набирали воду ковшиком, только для чая Используется сегодня активно</vt:lpstr>
      <vt:lpstr>«Чэй суы коесы» находится за улицей «Чаукинской». Склон крутой ,Вода очень чистая, прошла анализ, который подтвердил  пригодность</vt:lpstr>
      <vt:lpstr>   Мотыйгулла коесы Назван в честь Такиева Мутигуллы, который выкопал этот колодец. В 2021 году колодец отремонтировали. Сруб заменили на кольца. Жители активно используют воду из  колодца Для приготовления пищи</vt:lpstr>
      <vt:lpstr>  «ХӘЙДӘР Коесы»  Назван в честь улицы «Хайдарова»                                                                         «ӘНВӘР коесы» Назван в честь Ахметова Анвара, который его выкопал. В 2000 годах сруб заменили на кольца. Обоим Колодцам  требуется ремонт. Вода используется жителями улицы «Хайдарова»                                                               </vt:lpstr>
      <vt:lpstr>      Современные колодцы сельчан</vt:lpstr>
      <vt:lpstr> Современные колодцы сельчан</vt:lpstr>
      <vt:lpstr>  Колодцы сельчан в 20 веке</vt:lpstr>
      <vt:lpstr>           Хамидуллин Халит      рассказал о колодцах села.</vt:lpstr>
      <vt:lpstr>Валиева Лена рассказала о колодцах «Башкирский» , «"Чэй суы коесы» и «Мотыйгулла коесы»  Многие годы проработала секретарем сельского Совета</vt:lpstr>
      <vt:lpstr>Презентация PowerPoint</vt:lpstr>
      <vt:lpstr>  Известен обычай ощищения колодцев «Кое чистарту омесе». На каждой улице был староста колодца. Весной он собирал всех на субботник по чистке колодцев.  Тогда они все были с деревянными срубами. На улице Чаукинской Сагида Мухамадиева ходила по улице,  заходила в каждый двор и приглашала на субботник.  Мужчины спускались в колодец и вычерпывали из нее весь песок и мусор, который попадал туда  при половодье, сруб мыли мочалками, вокруг обсыпали песком, налаживали ступеньки.  Проходили субботники весело. Родники  в нем настолько сильные, что вода заполнялась стремительно , была  чистая , холодная.  После окончания работы тут же на горе устраивали  чаепитие и уносили первую чистую воду. </vt:lpstr>
      <vt:lpstr>  после застолья, на другой день молодой невесте показывали путь к воде (су юлы), к роднику или к колодцу.  Она хранительница очага, а вода источник жизни.. Дорогу ей показывали маленькие дети со стороны жениха. Она их должна была одаривать памятными подарками, Ими являлись вышитые белые платочки.  У татар вышитые платочки это не только аккуратность, опрятность, но и символ любви, преданности. Невесту до родника провожали песней, гармошкой. В песне поется о том, какая она красивая, трудолюбивая. В песне прославляется их брак. Оборудование: белый вышитый фартук для невесты, коромысло и два ведра, платочки. Этот обряд проводился везде, где жили татары.   проводится очень интересно и красочно, Все жители села выходят   смотреть на молодую невесту. Желают   молодым любви, благополучия. Именно здесь невеста как бы проходит первое испытание. Как она шагает с полными ведрами? Не расплескалась ли вода? Все это проходит в сопровождении музыки и обрядовых песен. обряд  проводится   с целью сохранить обычаи, передавать их молодым, укреплять духовную связь поколений и эпох, показать культурную самобытность татарского народа. </vt:lpstr>
      <vt:lpstr>Яшь киленгә су юлын Күрсәтү изге бурыч, Туры, дөрес юлдан гына, Килен, йөрергә тырыш.</vt:lpstr>
      <vt:lpstr>Обряд «Су юлы» .Поход невесты за водой на колодец «Башкирский».  Семья Такиевых , 1986 год</vt:lpstr>
      <vt:lpstr>«Су юлы» семьи Ганиевых 1986 год. Воду брали из деревянного колодца Вакиловых</vt:lpstr>
      <vt:lpstr>«Су юлы» семьи Хакимовых, 1987 год. За водой ходили к колодцу Имаевых.</vt:lpstr>
      <vt:lpstr> И В НАШЕ ВРЕМЯ   этот обычай сохранился. Невесты ходят за водой. Сопровождается это музыкой, ВЕСЕЛЬЕМ, песнями.</vt:lpstr>
      <vt:lpstr>Презентация PowerPoint</vt:lpstr>
      <vt:lpstr>Использованная литература</vt:lpstr>
      <vt:lpstr>Пусть раскинутся снова по всем российским  селам  светлые родники и колодцы, своей благословенной чистотой, поддерживая и возрождая жизнь в российской ГЛУБИНКЕ.                                               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«История колодцев  сел  Букатовки и Кошели  Воскресенского  района Саратовской области»</dc:title>
  <dc:creator>User</dc:creator>
  <cp:lastModifiedBy>User</cp:lastModifiedBy>
  <cp:revision>112</cp:revision>
  <cp:lastPrinted>2023-11-16T08:48:30Z</cp:lastPrinted>
  <dcterms:created xsi:type="dcterms:W3CDTF">2018-02-11T16:16:19Z</dcterms:created>
  <dcterms:modified xsi:type="dcterms:W3CDTF">2023-11-16T08:48:39Z</dcterms:modified>
</cp:coreProperties>
</file>