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5" r:id="rId5"/>
    <p:sldId id="259" r:id="rId6"/>
    <p:sldId id="260" r:id="rId7"/>
    <p:sldId id="261" r:id="rId8"/>
    <p:sldId id="326" r:id="rId9"/>
    <p:sldId id="262" r:id="rId10"/>
    <p:sldId id="267" r:id="rId11"/>
    <p:sldId id="268" r:id="rId12"/>
    <p:sldId id="270" r:id="rId13"/>
    <p:sldId id="271" r:id="rId14"/>
    <p:sldId id="274" r:id="rId15"/>
    <p:sldId id="277" r:id="rId16"/>
    <p:sldId id="334" r:id="rId17"/>
    <p:sldId id="279" r:id="rId18"/>
    <p:sldId id="280" r:id="rId19"/>
    <p:sldId id="338" r:id="rId20"/>
    <p:sldId id="339" r:id="rId21"/>
    <p:sldId id="281" r:id="rId22"/>
    <p:sldId id="282" r:id="rId23"/>
    <p:sldId id="294" r:id="rId24"/>
    <p:sldId id="327" r:id="rId25"/>
    <p:sldId id="336" r:id="rId26"/>
    <p:sldId id="295" r:id="rId27"/>
    <p:sldId id="328" r:id="rId28"/>
    <p:sldId id="329" r:id="rId29"/>
    <p:sldId id="330" r:id="rId30"/>
    <p:sldId id="331" r:id="rId31"/>
    <p:sldId id="332" r:id="rId32"/>
    <p:sldId id="333" r:id="rId33"/>
    <p:sldId id="292" r:id="rId34"/>
    <p:sldId id="291" r:id="rId35"/>
    <p:sldId id="290" r:id="rId36"/>
    <p:sldId id="361" r:id="rId37"/>
    <p:sldId id="289" r:id="rId38"/>
    <p:sldId id="288" r:id="rId39"/>
    <p:sldId id="287" r:id="rId40"/>
    <p:sldId id="320" r:id="rId41"/>
    <p:sldId id="362" r:id="rId42"/>
    <p:sldId id="317" r:id="rId43"/>
    <p:sldId id="310" r:id="rId44"/>
    <p:sldId id="341" r:id="rId45"/>
    <p:sldId id="342" r:id="rId46"/>
    <p:sldId id="343" r:id="rId47"/>
    <p:sldId id="344" r:id="rId48"/>
    <p:sldId id="345" r:id="rId49"/>
    <p:sldId id="359" r:id="rId50"/>
    <p:sldId id="360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6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E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3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3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8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9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3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3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9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03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5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8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0F0B-71E3-4C94-BC87-94888EEE3FA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50AE5-DB80-4918-B09E-476F667BC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6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7647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             </a:t>
            </a:r>
            <a:r>
              <a:rPr lang="ru-RU" b="1" dirty="0" err="1" smtClean="0">
                <a:solidFill>
                  <a:schemeClr val="accent2"/>
                </a:solidFill>
              </a:rPr>
              <a:t>Удрякбашевская</a:t>
            </a:r>
            <a:r>
              <a:rPr lang="ru-RU" b="1" dirty="0" smtClean="0">
                <a:solidFill>
                  <a:schemeClr val="accent2"/>
                </a:solidFill>
              </a:rPr>
              <a:t> сельская библиотека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484784"/>
            <a:ext cx="6444716" cy="44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/>
                <a:ea typeface="Calibri"/>
                <a:cs typeface="Times New Roman"/>
              </a:rPr>
              <a:t>Районный краеведческий смотр - конкурс среди библиотек </a:t>
            </a:r>
            <a:r>
              <a:rPr lang="ru-RU" sz="2400" b="1" dirty="0" err="1">
                <a:solidFill>
                  <a:schemeClr val="accent4"/>
                </a:solidFill>
                <a:latin typeface="Times New Roman"/>
                <a:ea typeface="Calibri"/>
                <a:cs typeface="Times New Roman"/>
              </a:rPr>
              <a:t>Благоварского</a:t>
            </a:r>
            <a:r>
              <a:rPr lang="ru-RU" sz="2400" b="1" dirty="0">
                <a:solidFill>
                  <a:schemeClr val="accent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  <a:latin typeface="Times New Roman"/>
                <a:ea typeface="Calibri"/>
                <a:cs typeface="Times New Roman"/>
              </a:rPr>
              <a:t>района </a:t>
            </a:r>
            <a:endParaRPr lang="ru-RU" sz="2400" dirty="0">
              <a:solidFill>
                <a:schemeClr val="accent4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«Родной край: известный и неизвестный» 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4"/>
                </a:solidFill>
                <a:effectLst/>
                <a:latin typeface="Times New Roman"/>
                <a:ea typeface="Calibri"/>
                <a:cs typeface="Times New Roman"/>
              </a:rPr>
              <a:t>«Исследовательская краеведческая работа»</a:t>
            </a:r>
            <a:endParaRPr lang="ru-RU" sz="2400" dirty="0">
              <a:solidFill>
                <a:schemeClr val="accent4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«Моя малая Родина»</a:t>
            </a:r>
            <a:endParaRPr lang="ru-RU" sz="2400" dirty="0">
              <a:solidFill>
                <a:schemeClr val="accent2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chemeClr val="accent2"/>
              </a:solidFill>
              <a:ea typeface="Calibri"/>
              <a:cs typeface="Times New Roman"/>
            </a:endParaRPr>
          </a:p>
        </p:txBody>
      </p:sp>
      <p:pic>
        <p:nvPicPr>
          <p:cNvPr id="2" name="Ринат Валеев - Райхан _ Татарская народная музыка _ BULGAR MUSIC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957">
        <p:circle/>
      </p:transition>
    </mc:Choice>
    <mc:Fallback xmlns="">
      <p:transition spd="slow" advClick="0" advTm="69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езентация Удрякбаш\IMG_20230808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05">
        <p14:ripple/>
      </p:transition>
    </mc:Choice>
    <mc:Fallback xmlns="">
      <p:transition spd="slow" advTm="75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253002" cy="32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276872"/>
            <a:ext cx="3531247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1437" y="692696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старом кладбище с. </a:t>
            </a:r>
            <a:r>
              <a:rPr lang="ru-RU" b="1" dirty="0" err="1" smtClean="0"/>
              <a:t>Удрякбаш</a:t>
            </a:r>
            <a:r>
              <a:rPr lang="ru-RU" b="1" dirty="0" smtClean="0"/>
              <a:t> сохранились могилы и надмогильные камни </a:t>
            </a:r>
            <a:r>
              <a:rPr lang="ru-RU" b="1" dirty="0" err="1" smtClean="0"/>
              <a:t>Надера</a:t>
            </a:r>
            <a:r>
              <a:rPr lang="ru-RU" b="1" dirty="0" smtClean="0"/>
              <a:t>, </a:t>
            </a:r>
            <a:r>
              <a:rPr lang="ru-RU" b="1" dirty="0" err="1" smtClean="0"/>
              <a:t>Мухаметрахима</a:t>
            </a:r>
            <a:r>
              <a:rPr lang="ru-RU" b="1" dirty="0" smtClean="0"/>
              <a:t>, </a:t>
            </a:r>
            <a:r>
              <a:rPr lang="ru-RU" b="1" dirty="0" err="1" smtClean="0"/>
              <a:t>Исхака</a:t>
            </a:r>
            <a:r>
              <a:rPr lang="ru-RU" b="1" dirty="0" smtClean="0"/>
              <a:t>, </a:t>
            </a:r>
            <a:r>
              <a:rPr lang="ru-RU" b="1" dirty="0" err="1" smtClean="0"/>
              <a:t>Жихангира,Султангарея</a:t>
            </a:r>
            <a:r>
              <a:rPr lang="ru-RU" b="1" dirty="0" smtClean="0"/>
              <a:t> и жены </a:t>
            </a:r>
            <a:r>
              <a:rPr lang="ru-RU" b="1" dirty="0" err="1" smtClean="0"/>
              <a:t>Мухаметрахима</a:t>
            </a:r>
            <a:r>
              <a:rPr lang="ru-RU" b="1" dirty="0" smtClean="0"/>
              <a:t> </a:t>
            </a:r>
            <a:r>
              <a:rPr lang="ru-RU" b="1" dirty="0" err="1" smtClean="0"/>
              <a:t>Рахимы</a:t>
            </a:r>
            <a:r>
              <a:rPr lang="ru-RU" b="1" dirty="0" smtClean="0"/>
              <a:t>. Они являются памятниками и представляют историческую и художественную ценность.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48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950">
        <p14:ripple/>
      </p:transition>
    </mc:Choice>
    <mc:Fallback xmlns="">
      <p:transition spd="slow" advTm="7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презентацию Мое село!!!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5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Часть рода </a:t>
            </a:r>
            <a:r>
              <a:rPr lang="ru-RU" b="1" dirty="0" err="1" smtClean="0">
                <a:solidFill>
                  <a:srgbClr val="C00000"/>
                </a:solidFill>
              </a:rPr>
              <a:t>Ишбулата</a:t>
            </a:r>
            <a:r>
              <a:rPr lang="ru-RU" b="1" dirty="0" smtClean="0">
                <a:solidFill>
                  <a:srgbClr val="C00000"/>
                </a:solidFill>
              </a:rPr>
              <a:t> от </a:t>
            </a:r>
            <a:r>
              <a:rPr lang="ru-RU" b="1" dirty="0" err="1" smtClean="0">
                <a:solidFill>
                  <a:srgbClr val="C00000"/>
                </a:solidFill>
              </a:rPr>
              <a:t>Надера</a:t>
            </a:r>
            <a:r>
              <a:rPr lang="ru-RU" b="1" dirty="0" smtClean="0">
                <a:solidFill>
                  <a:srgbClr val="C00000"/>
                </a:solidFill>
              </a:rPr>
              <a:t> и его сына </a:t>
            </a:r>
            <a:r>
              <a:rPr lang="ru-RU" b="1" dirty="0" err="1" smtClean="0">
                <a:solidFill>
                  <a:srgbClr val="C00000"/>
                </a:solidFill>
              </a:rPr>
              <a:t>Мухаметрахима</a:t>
            </a:r>
            <a:r>
              <a:rPr lang="ru-RU" b="1" dirty="0" smtClean="0">
                <a:solidFill>
                  <a:srgbClr val="C00000"/>
                </a:solidFill>
              </a:rPr>
              <a:t> – более известная и изученная. И сегодня центром села является местность, куда поселилась семья </a:t>
            </a:r>
            <a:r>
              <a:rPr lang="ru-RU" b="1" dirty="0" err="1" smtClean="0">
                <a:solidFill>
                  <a:srgbClr val="C00000"/>
                </a:solidFill>
              </a:rPr>
              <a:t>Надера</a:t>
            </a:r>
            <a:r>
              <a:rPr lang="ru-RU" b="1" dirty="0" smtClean="0">
                <a:solidFill>
                  <a:srgbClr val="C00000"/>
                </a:solidFill>
              </a:rPr>
              <a:t> вместе с младшими братьями Мусой и </a:t>
            </a:r>
            <a:r>
              <a:rPr lang="ru-RU" b="1" dirty="0" err="1" smtClean="0">
                <a:solidFill>
                  <a:srgbClr val="C00000"/>
                </a:solidFill>
              </a:rPr>
              <a:t>Ягафаром</a:t>
            </a:r>
            <a:r>
              <a:rPr lang="ru-RU" b="1" dirty="0" smtClean="0">
                <a:solidFill>
                  <a:srgbClr val="C00000"/>
                </a:solidFill>
              </a:rPr>
              <a:t>. До сих пор, в основном, там живут их потомки. Деревня росла, расширялась, начиная с центра, где с юго-востока река, множество родников и гора </a:t>
            </a:r>
            <a:r>
              <a:rPr lang="ru-RU" b="1" dirty="0" err="1" smtClean="0">
                <a:solidFill>
                  <a:srgbClr val="C00000"/>
                </a:solidFill>
              </a:rPr>
              <a:t>Хажитау</a:t>
            </a:r>
            <a:r>
              <a:rPr lang="ru-RU" b="1" dirty="0" smtClean="0">
                <a:solidFill>
                  <a:srgbClr val="C00000"/>
                </a:solidFill>
              </a:rPr>
              <a:t>. А сын </a:t>
            </a:r>
            <a:r>
              <a:rPr lang="ru-RU" b="1" dirty="0" err="1" smtClean="0">
                <a:solidFill>
                  <a:srgbClr val="C00000"/>
                </a:solidFill>
              </a:rPr>
              <a:t>Надера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Исхак</a:t>
            </a:r>
            <a:r>
              <a:rPr lang="ru-RU" b="1" dirty="0" smtClean="0">
                <a:solidFill>
                  <a:srgbClr val="C00000"/>
                </a:solidFill>
              </a:rPr>
              <a:t> является отцом генерала Хаджи-Ахмета </a:t>
            </a:r>
            <a:r>
              <a:rPr lang="ru-RU" b="1" dirty="0" err="1" smtClean="0">
                <a:solidFill>
                  <a:srgbClr val="C00000"/>
                </a:solidFill>
              </a:rPr>
              <a:t>Ишбулатова</a:t>
            </a:r>
            <a:r>
              <a:rPr lang="ru-RU" b="1" dirty="0" smtClean="0">
                <a:solidFill>
                  <a:srgbClr val="C00000"/>
                </a:solidFill>
              </a:rPr>
              <a:t> (1851-1921гг.). По рассказам предков Хаджи-</a:t>
            </a:r>
            <a:r>
              <a:rPr lang="ru-RU" b="1" dirty="0" err="1" smtClean="0">
                <a:solidFill>
                  <a:srgbClr val="C00000"/>
                </a:solidFill>
              </a:rPr>
              <a:t>Ахмет</a:t>
            </a:r>
            <a:r>
              <a:rPr lang="ru-RU" b="1" dirty="0" smtClean="0">
                <a:solidFill>
                  <a:srgbClr val="C00000"/>
                </a:solidFill>
              </a:rPr>
              <a:t> всегда поднимался на эту гору и любовался своим селом и поэтому гора называется «</a:t>
            </a:r>
            <a:r>
              <a:rPr lang="ru-RU" b="1" dirty="0" err="1" smtClean="0">
                <a:solidFill>
                  <a:srgbClr val="C00000"/>
                </a:solidFill>
              </a:rPr>
              <a:t>Хажитау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521">
        <p:dissolve/>
      </p:transition>
    </mc:Choice>
    <mc:Fallback xmlns="">
      <p:transition spd="slow" advTm="1252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 презентацию Мое село!!!\i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42900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7990" y="3068960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Из девяти выявленных сыновей </a:t>
            </a:r>
            <a:r>
              <a:rPr lang="ru-RU" b="1" dirty="0" err="1" smtClean="0">
                <a:solidFill>
                  <a:srgbClr val="FFFF00"/>
                </a:solidFill>
              </a:rPr>
              <a:t>Ишбулата</a:t>
            </a:r>
            <a:r>
              <a:rPr lang="ru-RU" b="1" dirty="0" smtClean="0">
                <a:solidFill>
                  <a:srgbClr val="FFFF00"/>
                </a:solidFill>
              </a:rPr>
              <a:t> трое переселились в </a:t>
            </a:r>
            <a:r>
              <a:rPr lang="ru-RU" b="1" dirty="0" err="1" smtClean="0">
                <a:solidFill>
                  <a:srgbClr val="FFFF00"/>
                </a:solidFill>
              </a:rPr>
              <a:t>Удрякбаш</a:t>
            </a:r>
            <a:r>
              <a:rPr lang="ru-RU" b="1" dirty="0" smtClean="0">
                <a:solidFill>
                  <a:srgbClr val="FFFF00"/>
                </a:solidFill>
              </a:rPr>
              <a:t>, остальные остались в деревнях </a:t>
            </a:r>
            <a:r>
              <a:rPr lang="ru-RU" b="1" dirty="0" err="1" smtClean="0">
                <a:solidFill>
                  <a:srgbClr val="FFFF00"/>
                </a:solidFill>
              </a:rPr>
              <a:t>Казакларово</a:t>
            </a:r>
            <a:r>
              <a:rPr lang="ru-RU" b="1" dirty="0" smtClean="0">
                <a:solidFill>
                  <a:srgbClr val="FFFF00"/>
                </a:solidFill>
              </a:rPr>
              <a:t> и </a:t>
            </a:r>
            <a:r>
              <a:rPr lang="ru-RU" b="1" dirty="0" err="1" smtClean="0">
                <a:solidFill>
                  <a:srgbClr val="FFFF00"/>
                </a:solidFill>
              </a:rPr>
              <a:t>Ишбулатово</a:t>
            </a:r>
            <a:r>
              <a:rPr lang="ru-RU" b="1" dirty="0" smtClean="0">
                <a:solidFill>
                  <a:srgbClr val="FFFF00"/>
                </a:solidFill>
              </a:rPr>
              <a:t> нынешнего </a:t>
            </a:r>
            <a:r>
              <a:rPr lang="ru-RU" b="1" dirty="0" err="1" smtClean="0">
                <a:solidFill>
                  <a:srgbClr val="FFFF00"/>
                </a:solidFill>
              </a:rPr>
              <a:t>Дюртюлинского</a:t>
            </a:r>
            <a:r>
              <a:rPr lang="ru-RU" b="1" dirty="0" smtClean="0">
                <a:solidFill>
                  <a:srgbClr val="FFFF00"/>
                </a:solidFill>
              </a:rPr>
              <a:t> района. Некоторые из их детей чуть позже перебрались к родственникам в </a:t>
            </a:r>
            <a:r>
              <a:rPr lang="ru-RU" b="1" dirty="0" err="1" smtClean="0">
                <a:solidFill>
                  <a:srgbClr val="FFFF00"/>
                </a:solidFill>
              </a:rPr>
              <a:t>Удрякбаш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Благоварского</a:t>
            </a:r>
            <a:r>
              <a:rPr lang="ru-RU" b="1" dirty="0" smtClean="0">
                <a:solidFill>
                  <a:srgbClr val="FFFF00"/>
                </a:solidFill>
              </a:rPr>
              <a:t> района. </a:t>
            </a:r>
            <a:r>
              <a:rPr lang="ru-RU" b="1" dirty="0" err="1" smtClean="0">
                <a:solidFill>
                  <a:srgbClr val="FFFF00"/>
                </a:solidFill>
              </a:rPr>
              <a:t>Ишбулат</a:t>
            </a:r>
            <a:r>
              <a:rPr lang="ru-RU" b="1" dirty="0" smtClean="0">
                <a:solidFill>
                  <a:srgbClr val="FFFF00"/>
                </a:solidFill>
              </a:rPr>
              <a:t> – </a:t>
            </a:r>
            <a:r>
              <a:rPr lang="ru-RU" b="1" dirty="0" err="1" smtClean="0">
                <a:solidFill>
                  <a:srgbClr val="FFFF00"/>
                </a:solidFill>
              </a:rPr>
              <a:t>бабай</a:t>
            </a:r>
            <a:r>
              <a:rPr lang="ru-RU" b="1" dirty="0" smtClean="0">
                <a:solidFill>
                  <a:srgbClr val="FFFF00"/>
                </a:solidFill>
              </a:rPr>
              <a:t> переселил младших сыновей и старших детей. Дети </a:t>
            </a:r>
            <a:r>
              <a:rPr lang="ru-RU" b="1" dirty="0" err="1" smtClean="0">
                <a:solidFill>
                  <a:srgbClr val="FFFF00"/>
                </a:solidFill>
              </a:rPr>
              <a:t>Курмакая</a:t>
            </a:r>
            <a:r>
              <a:rPr lang="ru-RU" b="1" dirty="0" smtClean="0">
                <a:solidFill>
                  <a:srgbClr val="FFFF00"/>
                </a:solidFill>
              </a:rPr>
              <a:t> жили в </a:t>
            </a:r>
            <a:r>
              <a:rPr lang="ru-RU" b="1" dirty="0" err="1" smtClean="0">
                <a:solidFill>
                  <a:srgbClr val="FFFF00"/>
                </a:solidFill>
              </a:rPr>
              <a:t>Удрякбаше</a:t>
            </a:r>
            <a:r>
              <a:rPr lang="ru-RU" b="1" dirty="0" smtClean="0">
                <a:solidFill>
                  <a:srgbClr val="FFFF00"/>
                </a:solidFill>
              </a:rPr>
              <a:t>. От них пошли не только </a:t>
            </a:r>
            <a:r>
              <a:rPr lang="ru-RU" b="1" dirty="0" err="1" smtClean="0">
                <a:solidFill>
                  <a:srgbClr val="FFFF00"/>
                </a:solidFill>
              </a:rPr>
              <a:t>Ишбулатовы</a:t>
            </a:r>
            <a:r>
              <a:rPr lang="ru-RU" b="1" dirty="0" smtClean="0">
                <a:solidFill>
                  <a:srgbClr val="FFFF00"/>
                </a:solidFill>
              </a:rPr>
              <a:t>, но и </a:t>
            </a:r>
            <a:r>
              <a:rPr lang="ru-RU" b="1" dirty="0" err="1" smtClean="0">
                <a:solidFill>
                  <a:srgbClr val="FFFF00"/>
                </a:solidFill>
              </a:rPr>
              <a:t>Сагадеевы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Саттаровы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Исхаковы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Марнушевы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Батталовы</a:t>
            </a:r>
            <a:r>
              <a:rPr lang="ru-RU" b="1" dirty="0" smtClean="0">
                <a:solidFill>
                  <a:srgbClr val="FFFF00"/>
                </a:solidFill>
              </a:rPr>
              <a:t> и Башаровы. 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Сам </a:t>
            </a:r>
            <a:r>
              <a:rPr lang="ru-RU" b="1" dirty="0" err="1" smtClean="0">
                <a:solidFill>
                  <a:srgbClr val="FFFF00"/>
                </a:solidFill>
              </a:rPr>
              <a:t>Курмакай</a:t>
            </a:r>
            <a:r>
              <a:rPr lang="ru-RU" b="1" dirty="0" smtClean="0">
                <a:solidFill>
                  <a:srgbClr val="FFFF00"/>
                </a:solidFill>
              </a:rPr>
              <a:t> тоже жил здесь, но деревню не могли назвать именем </a:t>
            </a:r>
            <a:r>
              <a:rPr lang="ru-RU" b="1" dirty="0" err="1" smtClean="0">
                <a:solidFill>
                  <a:srgbClr val="FFFF00"/>
                </a:solidFill>
              </a:rPr>
              <a:t>Ишбулата</a:t>
            </a:r>
            <a:r>
              <a:rPr lang="ru-RU" b="1" dirty="0" smtClean="0">
                <a:solidFill>
                  <a:srgbClr val="FFFF00"/>
                </a:solidFill>
              </a:rPr>
              <a:t>, такая уже была, и выбрали название «</a:t>
            </a:r>
            <a:r>
              <a:rPr lang="ru-RU" b="1" dirty="0" err="1" smtClean="0">
                <a:solidFill>
                  <a:srgbClr val="FFFF00"/>
                </a:solidFill>
              </a:rPr>
              <a:t>Удрякбаш</a:t>
            </a:r>
            <a:r>
              <a:rPr lang="ru-RU" b="1" dirty="0" smtClean="0">
                <a:solidFill>
                  <a:srgbClr val="FFFF00"/>
                </a:solidFill>
              </a:rPr>
              <a:t>», то есть начало </a:t>
            </a:r>
            <a:r>
              <a:rPr lang="ru-RU" b="1" dirty="0" err="1" smtClean="0">
                <a:solidFill>
                  <a:srgbClr val="FFFF00"/>
                </a:solidFill>
              </a:rPr>
              <a:t>Удряка</a:t>
            </a:r>
            <a:r>
              <a:rPr lang="ru-RU" b="1" dirty="0" smtClean="0">
                <a:solidFill>
                  <a:srgbClr val="FFFF00"/>
                </a:solidFill>
              </a:rPr>
              <a:t>, реки. «Баш – </a:t>
            </a:r>
            <a:r>
              <a:rPr lang="ru-RU" b="1" dirty="0" err="1" smtClean="0">
                <a:solidFill>
                  <a:srgbClr val="FFFF00"/>
                </a:solidFill>
              </a:rPr>
              <a:t>башланган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урын</a:t>
            </a:r>
            <a:r>
              <a:rPr lang="ru-RU" b="1" dirty="0" smtClean="0">
                <a:solidFill>
                  <a:srgbClr val="FFFF00"/>
                </a:solidFill>
              </a:rPr>
              <a:t>». Документально обоснованная дата основания деревни -29 января 1723 года.</a:t>
            </a:r>
          </a:p>
          <a:p>
            <a:endParaRPr lang="ru-RU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4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462">
        <p:blinds dir="vert"/>
      </p:transition>
    </mc:Choice>
    <mc:Fallback xmlns="">
      <p:transition spd="slow" advTm="2746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kraevedenie-3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007"/>
            <a:ext cx="4968552" cy="682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6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78">
        <p14:ripple/>
      </p:transition>
    </mc:Choice>
    <mc:Fallback xmlns="">
      <p:transition spd="slow" advTm="8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презентацию Мое село!!!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76672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В 1795г. здесь проживали в 2-х дворах башкиры,11 душ и в 40 дворах –мишари,276 душ. Ревизия 1816г.зафиксировала в деревне 455 душ, она входила в состав 8-го кантона Уфимского уезда Оренбургской губернии.  </a:t>
            </a:r>
          </a:p>
          <a:p>
            <a:r>
              <a:rPr lang="ru-RU" b="1" dirty="0" smtClean="0">
                <a:solidFill>
                  <a:srgbClr val="1F497D"/>
                </a:solidFill>
              </a:rPr>
              <a:t>Жители деревни наряду с земледелием и животноводством занимались охотой и бортничеством. </a:t>
            </a:r>
          </a:p>
          <a:p>
            <a:r>
              <a:rPr lang="ru-RU" b="1" dirty="0" smtClean="0">
                <a:solidFill>
                  <a:srgbClr val="1F497D"/>
                </a:solidFill>
              </a:rPr>
              <a:t>К концу 19в. В деревне появился рынок, действовали две мечети, медресе, водяная мельница.</a:t>
            </a:r>
            <a:endParaRPr lang="ru-RU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447">
        <p:circle/>
      </p:transition>
    </mc:Choice>
    <mc:Fallback xmlns="">
      <p:transition spd="slow" advTm="1044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268760"/>
            <a:ext cx="6408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В 1795 в 42 дворах проживало 287 чел., в 1865 в 210 дворах — 1215 человек. Занимались скот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оводством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земледелием, плетением лаптей. Были 2 мечети,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уч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ще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2 водяные и 2 конные мельницы. В 1906 зафиксированы 3 мечети, татарское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уч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ще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кузница, 2 водяные мельницы, 5 бакалейных лавок.  </a:t>
            </a:r>
          </a:p>
          <a:p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Сельское поселение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Удрякбашевский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сельсовет образовано в 1933 году. </a:t>
            </a:r>
          </a:p>
          <a:p>
            <a:endParaRPr lang="ru-RU" b="1" dirty="0">
              <a:solidFill>
                <a:srgbClr val="4F81BD"/>
              </a:solidFill>
              <a:latin typeface="Monotype Corsiva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46" y="3212976"/>
            <a:ext cx="5508612" cy="276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User\Desktop\Новая папка\DSCN4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052" y="3645024"/>
            <a:ext cx="3235807" cy="24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Новая папка\452733_photoEntra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1334"/>
            <a:ext cx="5184576" cy="33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843">
        <p14:doors dir="vert"/>
      </p:transition>
    </mc:Choice>
    <mc:Fallback xmlns="">
      <p:transition spd="slow" advTm="88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езентация Удрякбаш\18064466_nfP_q9tsfVZjiR_kBR-3xOeSteCJhWIyeIKibnfng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    Из газеты «Оренбургские </a:t>
            </a:r>
            <a:r>
              <a:rPr lang="ru-RU" b="1" i="1" dirty="0" err="1" smtClean="0">
                <a:solidFill>
                  <a:schemeClr val="accent2"/>
                </a:solidFill>
              </a:rPr>
              <a:t>губеренские</a:t>
            </a:r>
            <a:r>
              <a:rPr lang="ru-RU" b="1" i="1" dirty="0" smtClean="0">
                <a:solidFill>
                  <a:schemeClr val="accent2"/>
                </a:solidFill>
              </a:rPr>
              <a:t> ведомости» от 09.08.1852г. </a:t>
            </a: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Удрякбаш</a:t>
            </a:r>
            <a:r>
              <a:rPr lang="ru-RU" b="1" dirty="0" smtClean="0">
                <a:solidFill>
                  <a:prstClr val="black"/>
                </a:solidFill>
              </a:rPr>
              <a:t> есть довольно обширная мещерякская деревня, лежащая в 70 верстах от г. Уфы. Несмотря на сонную физиономию самой деревни, окрестности ее во время лета очень привлекательны. С севера и востока </a:t>
            </a:r>
            <a:r>
              <a:rPr lang="ru-RU" b="1" dirty="0" err="1" smtClean="0">
                <a:solidFill>
                  <a:prstClr val="black"/>
                </a:solidFill>
              </a:rPr>
              <a:t>Удрякбаш</a:t>
            </a:r>
            <a:r>
              <a:rPr lang="ru-RU" b="1" dirty="0" smtClean="0">
                <a:solidFill>
                  <a:prstClr val="black"/>
                </a:solidFill>
              </a:rPr>
              <a:t> заслонен горами; на западной стороне виднеется густая полоса лесов. Принадлежащих к имению помещика Языкова; с юга расстилается обширная равнина, сплошь усеянная хлебами. В версте отсюда расположена небольшая деревня </a:t>
            </a:r>
            <a:r>
              <a:rPr lang="ru-RU" b="1" dirty="0" err="1" smtClean="0">
                <a:solidFill>
                  <a:prstClr val="black"/>
                </a:solidFill>
              </a:rPr>
              <a:t>Шамеево</a:t>
            </a:r>
            <a:r>
              <a:rPr lang="ru-RU" b="1" dirty="0" smtClean="0">
                <a:solidFill>
                  <a:prstClr val="black"/>
                </a:solidFill>
              </a:rPr>
              <a:t>, близ самой деревни течет небольшая но быстрая, светлая речка </a:t>
            </a:r>
            <a:r>
              <a:rPr lang="ru-RU" b="1" dirty="0" err="1" smtClean="0">
                <a:solidFill>
                  <a:prstClr val="black"/>
                </a:solidFill>
              </a:rPr>
              <a:t>Удрякбаш</a:t>
            </a:r>
            <a:r>
              <a:rPr lang="ru-RU" b="1" dirty="0" smtClean="0">
                <a:solidFill>
                  <a:prstClr val="black"/>
                </a:solidFill>
              </a:rPr>
              <a:t>. 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778">
        <p14:honeycomb/>
      </p:transition>
    </mc:Choice>
    <mc:Fallback xmlns="">
      <p:transition spd="slow" advTm="14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 презентацию Мое село!!!\x_ea30ed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792" y="260648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 1916 году усилиями земства в деревне была открыта начальная школа в арендованном частном доме </a:t>
            </a:r>
            <a:r>
              <a:rPr lang="ru-RU" b="1" dirty="0" err="1" smtClean="0">
                <a:solidFill>
                  <a:prstClr val="black"/>
                </a:solidFill>
              </a:rPr>
              <a:t>Ахметхана</a:t>
            </a:r>
            <a:r>
              <a:rPr lang="ru-RU" b="1" dirty="0" smtClean="0">
                <a:solidFill>
                  <a:prstClr val="black"/>
                </a:solidFill>
              </a:rPr>
              <a:t> Абдуллина. Первым учителем и организатором школы был </a:t>
            </a:r>
            <a:r>
              <a:rPr lang="ru-RU" b="1" dirty="0" err="1" smtClean="0">
                <a:solidFill>
                  <a:prstClr val="black"/>
                </a:solidFill>
              </a:rPr>
              <a:t>Гайса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Терегулов</a:t>
            </a:r>
            <a:r>
              <a:rPr lang="ru-RU" b="1" dirty="0" smtClean="0">
                <a:solidFill>
                  <a:prstClr val="black"/>
                </a:solidFill>
              </a:rPr>
              <a:t>, приглашенный из деревни Каргалы.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  Кровопролитная гражданская война стала испытанием для жителей- и белые и красные грабили народ, издевались над ними, убивали. Осенью 1918 г. белогвардейцы насильно угнав жителей </a:t>
            </a:r>
            <a:r>
              <a:rPr lang="ru-RU" b="1" dirty="0" err="1" smtClean="0">
                <a:solidFill>
                  <a:prstClr val="black"/>
                </a:solidFill>
              </a:rPr>
              <a:t>Удрякбаша</a:t>
            </a:r>
            <a:r>
              <a:rPr lang="ru-RU" b="1" dirty="0" smtClean="0">
                <a:solidFill>
                  <a:prstClr val="black"/>
                </a:solidFill>
              </a:rPr>
              <a:t> заставили рыть </a:t>
            </a:r>
            <a:r>
              <a:rPr lang="ru-RU" b="1" dirty="0" err="1" smtClean="0">
                <a:solidFill>
                  <a:prstClr val="black"/>
                </a:solidFill>
              </a:rPr>
              <a:t>окопы,протянуть</a:t>
            </a:r>
            <a:r>
              <a:rPr lang="ru-RU" b="1" dirty="0" smtClean="0">
                <a:solidFill>
                  <a:prstClr val="black"/>
                </a:solidFill>
              </a:rPr>
              <a:t> колючие проволоки.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697">
        <p14:gallery dir="l"/>
      </p:transition>
    </mc:Choice>
    <mc:Fallback xmlns="">
      <p:transition spd="slow" advTm="10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" y="0"/>
            <a:ext cx="9140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230809_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68075"/>
            <a:ext cx="3251944" cy="26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230809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23" y="3212976"/>
            <a:ext cx="26483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_20230809_0002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2" y="3156763"/>
            <a:ext cx="2506024" cy="36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18">
        <p14:doors dir="vert"/>
      </p:transition>
    </mc:Choice>
    <mc:Fallback xmlns="">
      <p:transition spd="slow" advTm="84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087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2372" y="46738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      </a:t>
            </a:r>
            <a:r>
              <a:rPr lang="ru-RU" sz="32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Оглавление</a:t>
            </a:r>
            <a:endParaRPr lang="ru-RU" sz="32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591" y="1931622"/>
            <a:ext cx="7039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Введение –стр.3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Актуальность – стр.5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Исследовательская работа –стр.9-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Заключение –стр.50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Список использованной литературы –стр.- 51</a:t>
            </a:r>
            <a:endParaRPr lang="ru-RU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965">
        <p:circle/>
      </p:transition>
    </mc:Choice>
    <mc:Fallback xmlns="">
      <p:transition spd="slow" advClick="0" advTm="196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" y="-144016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19675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На территории располагается муниципальное образовательное бюджетное учреждение – МОБУ СОШ с.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Удрякбаш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  </a:t>
            </a:r>
          </a:p>
          <a:p>
            <a:endParaRPr lang="ru-RU" b="1" dirty="0">
              <a:solidFill>
                <a:srgbClr val="4F81BD"/>
              </a:solidFill>
              <a:latin typeface="Monotype Corsiva" pitchFamily="66" charset="0"/>
            </a:endParaRPr>
          </a:p>
        </p:txBody>
      </p:sp>
      <p:pic>
        <p:nvPicPr>
          <p:cNvPr id="12293" name="Picture 5" descr="C:\Users\User\Desktop\Новая папка\DSCN4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2896"/>
            <a:ext cx="4536504" cy="29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9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36">
        <p14:prism isContent="1" isInverted="1"/>
      </p:transition>
    </mc:Choice>
    <mc:Fallback xmlns="">
      <p:transition spd="slow" advTm="27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а презентацию Мое село!!!\x_0dd22f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1385" y="3411104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b="1" dirty="0" smtClean="0">
                <a:solidFill>
                  <a:srgbClr val="EEECE1"/>
                </a:solidFill>
              </a:rPr>
              <a:t>Обессилевший от войн и революций народ подвергся ещё одному испытанию : начался голод. Для поддержки голодающих детей в </a:t>
            </a:r>
            <a:r>
              <a:rPr lang="ru-RU" b="1" dirty="0" err="1" smtClean="0">
                <a:solidFill>
                  <a:srgbClr val="EEECE1"/>
                </a:solidFill>
              </a:rPr>
              <a:t>Удрякбашевском</a:t>
            </a:r>
            <a:r>
              <a:rPr lang="ru-RU" b="1" dirty="0" smtClean="0">
                <a:solidFill>
                  <a:srgbClr val="EEECE1"/>
                </a:solidFill>
              </a:rPr>
              <a:t> сельсовете была открыта школа-коммуна на базе имения генерала </a:t>
            </a:r>
            <a:r>
              <a:rPr lang="ru-RU" b="1" dirty="0" err="1" smtClean="0">
                <a:solidFill>
                  <a:srgbClr val="EEECE1"/>
                </a:solidFill>
              </a:rPr>
              <a:t>Хаджиахиета</a:t>
            </a:r>
            <a:r>
              <a:rPr lang="ru-RU" b="1" dirty="0" smtClean="0">
                <a:solidFill>
                  <a:srgbClr val="EEECE1"/>
                </a:solidFill>
              </a:rPr>
              <a:t> </a:t>
            </a:r>
            <a:r>
              <a:rPr lang="ru-RU" b="1" dirty="0" err="1" smtClean="0">
                <a:solidFill>
                  <a:srgbClr val="EEECE1"/>
                </a:solidFill>
              </a:rPr>
              <a:t>Ишбулатова</a:t>
            </a:r>
            <a:r>
              <a:rPr lang="ru-RU" b="1" dirty="0" smtClean="0">
                <a:solidFill>
                  <a:srgbClr val="EEECE1"/>
                </a:solidFill>
              </a:rPr>
              <a:t>, где детей не учили, </a:t>
            </a:r>
            <a:r>
              <a:rPr lang="ru-RU" b="1" dirty="0">
                <a:solidFill>
                  <a:srgbClr val="EEECE1"/>
                </a:solidFill>
              </a:rPr>
              <a:t>а</a:t>
            </a:r>
            <a:r>
              <a:rPr lang="ru-RU" b="1" dirty="0" smtClean="0">
                <a:solidFill>
                  <a:srgbClr val="EEECE1"/>
                </a:solidFill>
              </a:rPr>
              <a:t> лишь кормили и </a:t>
            </a:r>
            <a:r>
              <a:rPr lang="ru-RU" b="1" dirty="0" err="1" smtClean="0">
                <a:solidFill>
                  <a:srgbClr val="EEECE1"/>
                </a:solidFill>
              </a:rPr>
              <a:t>благодяря</a:t>
            </a:r>
            <a:r>
              <a:rPr lang="ru-RU" b="1" dirty="0" smtClean="0">
                <a:solidFill>
                  <a:srgbClr val="EEECE1"/>
                </a:solidFill>
              </a:rPr>
              <a:t> этому многие выжили.</a:t>
            </a:r>
            <a:endParaRPr lang="ru-RU" b="1" dirty="0">
              <a:solidFill>
                <a:srgbClr val="EEECE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664" y="5229200"/>
            <a:ext cx="809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79646">
                    <a:lumMod val="40000"/>
                    <a:lumOff val="60000"/>
                  </a:srgbClr>
                </a:solidFill>
              </a:rPr>
              <a:t>В 1931 году на территории сельсовета организовали 2 колхоза – «Кызыл маяк» и колхоз имени Фрунзе.                                                                             Председателем колхоза Фрунзе был Каримов </a:t>
            </a:r>
            <a:r>
              <a:rPr lang="ru-RU" b="1" dirty="0" err="1" smtClean="0">
                <a:solidFill>
                  <a:srgbClr val="F79646">
                    <a:lumMod val="40000"/>
                    <a:lumOff val="60000"/>
                  </a:srgbClr>
                </a:solidFill>
              </a:rPr>
              <a:t>Муэлин</a:t>
            </a:r>
            <a:r>
              <a:rPr lang="ru-RU" b="1" dirty="0" smtClean="0">
                <a:solidFill>
                  <a:srgbClr val="F79646">
                    <a:lumMod val="40000"/>
                    <a:lumOff val="60000"/>
                  </a:srgbClr>
                </a:solidFill>
              </a:rPr>
              <a:t>.</a:t>
            </a:r>
            <a:endParaRPr lang="ru-RU" b="1" dirty="0">
              <a:solidFill>
                <a:srgbClr val="F79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765">
        <p14:ripple/>
      </p:transition>
    </mc:Choice>
    <mc:Fallback xmlns="">
      <p:transition spd="slow" advTm="107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DSCN6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8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54">
        <p14:prism isInverted="1"/>
      </p:transition>
    </mc:Choice>
    <mc:Fallback xmlns="">
      <p:transition spd="slow" advTm="5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2" y="0"/>
            <a:ext cx="9234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764704"/>
            <a:ext cx="59046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504D"/>
                </a:solidFill>
                <a:latin typeface="Monotype Corsiva" pitchFamily="66" charset="0"/>
              </a:rPr>
              <a:t>  Знаменитости села </a:t>
            </a:r>
            <a:r>
              <a:rPr lang="ru-RU" sz="3200" b="1" dirty="0" err="1" smtClean="0">
                <a:solidFill>
                  <a:srgbClr val="C0504D"/>
                </a:solidFill>
                <a:latin typeface="Monotype Corsiva" pitchFamily="66" charset="0"/>
              </a:rPr>
              <a:t>Удрякбаш</a:t>
            </a:r>
            <a:r>
              <a:rPr lang="ru-RU" sz="3200" dirty="0" smtClean="0">
                <a:solidFill>
                  <a:prstClr val="black"/>
                </a:solidFill>
              </a:rPr>
              <a:t>: </a:t>
            </a:r>
          </a:p>
          <a:p>
            <a:r>
              <a:rPr lang="ru-RU" sz="2800" b="1" dirty="0" err="1" smtClean="0">
                <a:solidFill>
                  <a:prstClr val="black"/>
                </a:solidFill>
              </a:rPr>
              <a:t>Генрал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Хаджиахмет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Ижбулатов</a:t>
            </a:r>
            <a:r>
              <a:rPr lang="ru-RU" sz="2800" b="1" dirty="0" smtClean="0">
                <a:solidFill>
                  <a:prstClr val="black"/>
                </a:solidFill>
              </a:rPr>
              <a:t>, Герой Советского Союза </a:t>
            </a:r>
            <a:r>
              <a:rPr lang="ru-RU" sz="2800" b="1" dirty="0" err="1" smtClean="0">
                <a:solidFill>
                  <a:prstClr val="black"/>
                </a:solidFill>
              </a:rPr>
              <a:t>Аглиуллин</a:t>
            </a:r>
            <a:r>
              <a:rPr lang="ru-RU" sz="2800" b="1" dirty="0" smtClean="0">
                <a:solidFill>
                  <a:prstClr val="black"/>
                </a:solidFill>
              </a:rPr>
              <a:t> Хамит </a:t>
            </a:r>
            <a:r>
              <a:rPr lang="ru-RU" sz="2800" b="1" dirty="0" err="1" smtClean="0">
                <a:solidFill>
                  <a:prstClr val="black"/>
                </a:solidFill>
              </a:rPr>
              <a:t>Шамсетдинович</a:t>
            </a:r>
            <a:r>
              <a:rPr lang="ru-RU" sz="2800" b="1" dirty="0" smtClean="0">
                <a:solidFill>
                  <a:prstClr val="black"/>
                </a:solidFill>
              </a:rPr>
              <a:t> , </a:t>
            </a:r>
            <a:r>
              <a:rPr lang="ru-RU" sz="2800" b="1" dirty="0" err="1" smtClean="0">
                <a:solidFill>
                  <a:prstClr val="black"/>
                </a:solidFill>
              </a:rPr>
              <a:t>Д.В.Амирханов</a:t>
            </a:r>
            <a:r>
              <a:rPr lang="ru-RU" sz="2800" b="1" dirty="0" smtClean="0">
                <a:solidFill>
                  <a:prstClr val="black"/>
                </a:solidFill>
              </a:rPr>
              <a:t>, </a:t>
            </a:r>
            <a:r>
              <a:rPr lang="ru-RU" sz="2800" b="1" dirty="0" err="1" smtClean="0">
                <a:solidFill>
                  <a:prstClr val="black"/>
                </a:solidFill>
              </a:rPr>
              <a:t>М.Н.Гайсина</a:t>
            </a:r>
            <a:r>
              <a:rPr lang="ru-RU" sz="2800" b="1" dirty="0" smtClean="0">
                <a:solidFill>
                  <a:prstClr val="black"/>
                </a:solidFill>
              </a:rPr>
              <a:t>, </a:t>
            </a:r>
            <a:r>
              <a:rPr lang="ru-RU" sz="2800" b="1" dirty="0" err="1" smtClean="0">
                <a:solidFill>
                  <a:prstClr val="black"/>
                </a:solidFill>
              </a:rPr>
              <a:t>Ф.Мустафина-Нигматуллина</a:t>
            </a:r>
            <a:r>
              <a:rPr lang="ru-RU" sz="2800" b="1" dirty="0" smtClean="0">
                <a:solidFill>
                  <a:prstClr val="black"/>
                </a:solidFill>
              </a:rPr>
              <a:t>, </a:t>
            </a:r>
            <a:r>
              <a:rPr lang="ru-RU" sz="2800" b="1" dirty="0" err="1" smtClean="0">
                <a:solidFill>
                  <a:prstClr val="black"/>
                </a:solidFill>
              </a:rPr>
              <a:t>Г.Нигмати</a:t>
            </a:r>
            <a:r>
              <a:rPr lang="ru-RU" sz="2800" b="1" dirty="0" smtClean="0">
                <a:solidFill>
                  <a:prstClr val="black"/>
                </a:solidFill>
              </a:rPr>
              <a:t>., фермер </a:t>
            </a:r>
            <a:r>
              <a:rPr lang="ru-RU" sz="2800" b="1" dirty="0" err="1" smtClean="0">
                <a:solidFill>
                  <a:prstClr val="black"/>
                </a:solidFill>
              </a:rPr>
              <a:t>Аглиуллин</a:t>
            </a:r>
            <a:r>
              <a:rPr lang="ru-RU" sz="2800" b="1" dirty="0" smtClean="0">
                <a:solidFill>
                  <a:prstClr val="black"/>
                </a:solidFill>
              </a:rPr>
              <a:t> Н.А. </a:t>
            </a:r>
          </a:p>
          <a:p>
            <a:r>
              <a:rPr lang="ru-RU" sz="2800" b="1" dirty="0" smtClean="0">
                <a:solidFill>
                  <a:prstClr val="black"/>
                </a:solidFill>
              </a:rPr>
              <a:t>Более подробную информацию о них м </a:t>
            </a:r>
            <a:r>
              <a:rPr lang="ru-RU" sz="2800" b="1" dirty="0" err="1" smtClean="0">
                <a:solidFill>
                  <a:prstClr val="black"/>
                </a:solidFill>
              </a:rPr>
              <a:t>ожно</a:t>
            </a:r>
            <a:r>
              <a:rPr lang="ru-RU" sz="2800" b="1" dirty="0" smtClean="0">
                <a:solidFill>
                  <a:prstClr val="black"/>
                </a:solidFill>
              </a:rPr>
              <a:t> узнать из книги </a:t>
            </a:r>
            <a:r>
              <a:rPr lang="ru-RU" sz="2800" b="1" dirty="0" err="1" smtClean="0">
                <a:solidFill>
                  <a:prstClr val="black"/>
                </a:solidFill>
              </a:rPr>
              <a:t>Филюзы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Ишбулатовой</a:t>
            </a:r>
            <a:r>
              <a:rPr lang="ru-RU" sz="2800" b="1" dirty="0" smtClean="0">
                <a:solidFill>
                  <a:prstClr val="black"/>
                </a:solidFill>
              </a:rPr>
              <a:t> «</a:t>
            </a:r>
            <a:r>
              <a:rPr lang="ru-RU" sz="2800" b="1" dirty="0" err="1" smtClean="0">
                <a:solidFill>
                  <a:prstClr val="black"/>
                </a:solidFill>
              </a:rPr>
              <a:t>Удрякбаш</a:t>
            </a:r>
            <a:r>
              <a:rPr lang="ru-RU" sz="2800" b="1" dirty="0" smtClean="0">
                <a:solidFill>
                  <a:prstClr val="black"/>
                </a:solidFill>
              </a:rPr>
              <a:t>: история начатая родом </a:t>
            </a:r>
            <a:r>
              <a:rPr lang="ru-RU" sz="2800" b="1" dirty="0" err="1" smtClean="0">
                <a:solidFill>
                  <a:prstClr val="black"/>
                </a:solidFill>
              </a:rPr>
              <a:t>Ишбулата</a:t>
            </a:r>
            <a:r>
              <a:rPr lang="ru-RU" sz="2800" b="1" dirty="0" smtClean="0">
                <a:solidFill>
                  <a:prstClr val="black"/>
                </a:solidFill>
              </a:rPr>
              <a:t>».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64">
        <p14:ripple/>
      </p:transition>
    </mc:Choice>
    <mc:Fallback xmlns="">
      <p:transition spd="slow" advTm="68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Презентация Удрякбаш\IMG_20230808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1811" cy="68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резентация Удрякбаш\IMG_20230808_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11" y="0"/>
            <a:ext cx="4332189" cy="68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06">
        <p14:doors dir="vert"/>
      </p:transition>
    </mc:Choice>
    <mc:Fallback xmlns="">
      <p:transition spd="slow" advTm="3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44967398_43-abrakadabra-fun-p-shabloni-dlya-kollazha-59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2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231115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16703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231115_000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190875" cy="24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7875" y="4149080"/>
            <a:ext cx="31533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600" dirty="0" smtClean="0"/>
              <a:t>Хаджи-</a:t>
            </a:r>
            <a:r>
              <a:rPr lang="ru-RU" sz="1600" dirty="0" err="1" smtClean="0"/>
              <a:t>Ахмет</a:t>
            </a:r>
            <a:r>
              <a:rPr lang="ru-RU" sz="1600" dirty="0" smtClean="0"/>
              <a:t> </a:t>
            </a:r>
            <a:r>
              <a:rPr lang="ru-RU" sz="1600" dirty="0" err="1" smtClean="0"/>
              <a:t>Ишбулатов</a:t>
            </a:r>
            <a:r>
              <a:rPr lang="ru-RU" sz="1600" dirty="0" smtClean="0"/>
              <a:t> родился 16 </a:t>
            </a:r>
            <a:r>
              <a:rPr lang="ru-RU" sz="1600" dirty="0" smtClean="0"/>
              <a:t>марта 1851г. </a:t>
            </a:r>
            <a:r>
              <a:rPr lang="ru-RU" sz="1600" dirty="0" smtClean="0"/>
              <a:t>в с. </a:t>
            </a:r>
            <a:r>
              <a:rPr lang="ru-RU" sz="1600" dirty="0" err="1" smtClean="0"/>
              <a:t>Удрякбаш</a:t>
            </a:r>
            <a:r>
              <a:rPr lang="ru-RU" sz="1600" dirty="0" smtClean="0"/>
              <a:t>. Всю свою жизнь посвятил военной карьере. Он всегда отлично учился и дослужился до генерала. Во время первой мировой войны возглавлял 146-й пехотный запасной батальон, затем 152-й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3789040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</a:t>
            </a:r>
            <a:r>
              <a:rPr lang="ru-RU" sz="1400" dirty="0" smtClean="0"/>
              <a:t>ехотный запасной полк. В 1918г. </a:t>
            </a:r>
            <a:r>
              <a:rPr lang="ru-RU" sz="1400" dirty="0"/>
              <a:t>с</a:t>
            </a:r>
            <a:r>
              <a:rPr lang="ru-RU" sz="1400" dirty="0" smtClean="0"/>
              <a:t>тал командиром Первой мусульманской стрелковой бригады. В том же году назначен начальником первой башкирской пехотной дивизии  и далее-командиром Башкирского  корпуса, основного ядра национальной армии башкирского правительства ,добившегося образования автономной республики в составе России</a:t>
            </a:r>
            <a:endParaRPr lang="ru-RU" sz="1400" dirty="0"/>
          </a:p>
        </p:txBody>
      </p:sp>
      <p:pic>
        <p:nvPicPr>
          <p:cNvPr id="1029" name="Picture 5" descr="C:\Users\User\Desktop\IMG_20231115_0001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41" y="836712"/>
            <a:ext cx="1784339" cy="252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386">
        <p14:warp dir="in"/>
      </p:transition>
    </mc:Choice>
    <mc:Fallback xmlns="">
      <p:transition spd="slow" advTm="153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04664"/>
            <a:ext cx="5025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504D"/>
                </a:solidFill>
                <a:latin typeface="Monotype Corsiva" pitchFamily="66" charset="0"/>
              </a:rPr>
              <a:t>В сентябре 2018 года открыт памятник генералу</a:t>
            </a:r>
            <a:endParaRPr lang="ru-RU" sz="2000" b="1" dirty="0">
              <a:solidFill>
                <a:srgbClr val="C0504D"/>
              </a:solidFill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774"/>
            <a:ext cx="9144000" cy="605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8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53">
        <p14:conveyor dir="l"/>
      </p:transition>
    </mc:Choice>
    <mc:Fallback xmlns="">
      <p:transition spd="slow" advTm="7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107477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504D"/>
                </a:solidFill>
                <a:latin typeface="Monotype Corsiva" pitchFamily="66" charset="0"/>
              </a:rPr>
              <a:t>Герой Советского Союза </a:t>
            </a:r>
            <a:r>
              <a:rPr lang="ru-RU" sz="2400" b="1" dirty="0" err="1" smtClean="0">
                <a:solidFill>
                  <a:srgbClr val="C0504D"/>
                </a:solidFill>
                <a:latin typeface="Monotype Corsiva" pitchFamily="66" charset="0"/>
              </a:rPr>
              <a:t>Аглиуллин</a:t>
            </a:r>
            <a:r>
              <a:rPr lang="ru-RU" sz="2400" b="1" dirty="0" smtClean="0">
                <a:solidFill>
                  <a:srgbClr val="C0504D"/>
                </a:solidFill>
                <a:latin typeface="Monotype Corsiva" pitchFamily="66" charset="0"/>
              </a:rPr>
              <a:t> Х.Ш.</a:t>
            </a:r>
            <a:endParaRPr lang="ru-RU" sz="2400" b="1" dirty="0">
              <a:solidFill>
                <a:srgbClr val="C0504D"/>
              </a:solidFill>
              <a:latin typeface="Monotype Corsiva" pitchFamily="66" charset="0"/>
            </a:endParaRPr>
          </a:p>
        </p:txBody>
      </p:sp>
      <p:pic>
        <p:nvPicPr>
          <p:cNvPr id="26627" name="Picture 3" descr="C:\Users\User\Desktop\Новая папка\56741724_agliullin_h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64" y="1700808"/>
            <a:ext cx="1821880" cy="24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9168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10654" y="1536437"/>
            <a:ext cx="2592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Герой Советского </a:t>
            </a:r>
            <a:r>
              <a:rPr lang="ru-RU" sz="1400" b="1" dirty="0" err="1" smtClean="0"/>
              <a:t>Союза,старший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сержант,участник</a:t>
            </a:r>
            <a:r>
              <a:rPr lang="ru-RU" sz="1400" b="1" dirty="0" smtClean="0"/>
              <a:t> Великой Отечественной войны </a:t>
            </a:r>
            <a:r>
              <a:rPr lang="ru-RU" sz="1400" b="1" dirty="0" err="1" smtClean="0"/>
              <a:t>Аглиуллин</a:t>
            </a:r>
            <a:r>
              <a:rPr lang="ru-RU" sz="1400" b="1" dirty="0" smtClean="0"/>
              <a:t> Х.Ш. родился 20 марта 1919 года в </a:t>
            </a:r>
            <a:r>
              <a:rPr lang="ru-RU" sz="1400" b="1" dirty="0" err="1" smtClean="0"/>
              <a:t>с.Удрякбаш</a:t>
            </a:r>
            <a:r>
              <a:rPr lang="ru-RU" sz="1400" b="1" dirty="0" smtClean="0"/>
              <a:t>. В 1939 году был призван в Красную Армию, на фронтах войны принимал участие в Курской битве, </a:t>
            </a:r>
            <a:r>
              <a:rPr lang="ru-RU" sz="1400" b="1" dirty="0"/>
              <a:t>в</a:t>
            </a:r>
            <a:r>
              <a:rPr lang="ru-RU" sz="1400" b="1" dirty="0" smtClean="0"/>
              <a:t> боях за освобождение Белоруссии. Погиб смертью героя 15 октября 1943г. в боях за плацдарм на правом берегу Днепра. Похоронен в </a:t>
            </a:r>
            <a:r>
              <a:rPr lang="ru-RU" sz="1400" b="1" dirty="0" err="1" smtClean="0"/>
              <a:t>г.Лоев</a:t>
            </a:r>
            <a:r>
              <a:rPr lang="ru-RU" sz="1400" b="1" dirty="0" smtClean="0"/>
              <a:t> Гомельской области. Именем героя названа улица села </a:t>
            </a:r>
            <a:r>
              <a:rPr lang="ru-RU" sz="1400" b="1" dirty="0" err="1" smtClean="0"/>
              <a:t>Удрякбаш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181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937">
        <p14:prism isContent="1" isInverted="1"/>
      </p:transition>
    </mc:Choice>
    <mc:Fallback xmlns="">
      <p:transition spd="slow" advTm="119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Новая папка\о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3278361" cy="48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79">
        <p14:window dir="vert"/>
      </p:transition>
    </mc:Choice>
    <mc:Fallback xmlns="">
      <p:transition spd="slow" advTm="2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4092" y="692696"/>
            <a:ext cx="57647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504D"/>
                </a:solidFill>
                <a:latin typeface="Monotype Corsiva" pitchFamily="66" charset="0"/>
              </a:rPr>
              <a:t>В с. </a:t>
            </a:r>
            <a:r>
              <a:rPr lang="ru-RU" sz="2000" b="1" dirty="0" err="1" smtClean="0">
                <a:solidFill>
                  <a:srgbClr val="C0504D"/>
                </a:solidFill>
                <a:latin typeface="Monotype Corsiva" pitchFamily="66" charset="0"/>
              </a:rPr>
              <a:t>Удрякбаш</a:t>
            </a:r>
            <a:r>
              <a:rPr lang="ru-RU" sz="2000" b="1" dirty="0" smtClean="0">
                <a:solidFill>
                  <a:srgbClr val="C0504D"/>
                </a:solidFill>
                <a:latin typeface="Monotype Corsiva" pitchFamily="66" charset="0"/>
              </a:rPr>
              <a:t> расположен обелиск со списком погибших воинов на полях сражения  в Великой Отечественной войне и с бюстом Героя Советского Союза Хамита </a:t>
            </a:r>
            <a:r>
              <a:rPr lang="ru-RU" sz="2000" b="1" dirty="0" err="1" smtClean="0">
                <a:solidFill>
                  <a:srgbClr val="C0504D"/>
                </a:solidFill>
                <a:latin typeface="Monotype Corsiva" pitchFamily="66" charset="0"/>
              </a:rPr>
              <a:t>Аглиуллина</a:t>
            </a:r>
            <a:r>
              <a:rPr lang="ru-RU" sz="2000" b="1" dirty="0" smtClean="0">
                <a:solidFill>
                  <a:srgbClr val="C0504D"/>
                </a:solidFill>
                <a:latin typeface="Monotype Corsiva" pitchFamily="66" charset="0"/>
              </a:rPr>
              <a:t>, который был открыт 9 мая 1970 года. </a:t>
            </a:r>
          </a:p>
          <a:p>
            <a:endParaRPr lang="ru-RU" b="1" dirty="0">
              <a:solidFill>
                <a:srgbClr val="C0504D"/>
              </a:solidFill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07410"/>
            <a:ext cx="6471114" cy="48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62">
        <p14:ripple/>
      </p:transition>
    </mc:Choice>
    <mc:Fallback xmlns="">
      <p:transition spd="slow" advTm="38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УДРЯКБАШ\i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19098"/>
            <a:ext cx="813690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</a:t>
            </a:r>
            <a:r>
              <a:rPr lang="ru-RU" sz="2800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Введение </a:t>
            </a:r>
          </a:p>
          <a:p>
            <a:r>
              <a:rPr lang="ru-RU" sz="2800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             Для России наше село-частица, </a:t>
            </a:r>
          </a:p>
          <a:p>
            <a:r>
              <a:rPr lang="ru-RU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             А для нас - родительский дом. </a:t>
            </a:r>
          </a:p>
          <a:p>
            <a:r>
              <a:rPr lang="ru-RU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             И мы рады, что можем гордиться </a:t>
            </a:r>
          </a:p>
          <a:p>
            <a:r>
              <a:rPr lang="ru-RU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             Малой Родиной, где мы живём. </a:t>
            </a:r>
          </a:p>
          <a:p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ru-RU" sz="1600" b="1" i="1" dirty="0" err="1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Г.Полетаев</a:t>
            </a:r>
            <a:r>
              <a:rPr lang="ru-RU" sz="16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6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endParaRPr lang="ru-RU" b="1" dirty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chemeClr val="accent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 каждого человека есть </a:t>
            </a:r>
            <a:r>
              <a:rPr lang="ru-RU" b="1" dirty="0">
                <a:solidFill>
                  <a:schemeClr val="accent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accent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алая Родина – край, где он родился и вырос, и где всё кажется особенным, прекрасным, родным. Всё здесь до боли знакомо, нам некогда остановиться и оглянуться. Но, бывают мгновения, когда твой родной дом становится дороже всего на свете и мы связываем понятие человеческого счастья с отчим домом, улицей, селом - своей Малой Родиной…</a:t>
            </a:r>
          </a:p>
          <a:p>
            <a:endParaRPr lang="ru-RU" sz="2800" b="1" dirty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61594"/>
      </p:ext>
    </p:extLst>
  </p:cSld>
  <p:clrMapOvr>
    <a:masterClrMapping/>
  </p:clrMapOvr>
  <p:transition spd="slow" advTm="7918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Новая папка\мамочка...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4479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Новая папка\мамочка...0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78468"/>
            <a:ext cx="4830932" cy="51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3877" y="253718"/>
            <a:ext cx="4463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Аглиуллин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аиль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Ахтямович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- уроженец</a:t>
            </a:r>
          </a:p>
          <a:p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с.Удрякбаш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, в1992 году организовал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Крупное фермерское хозяйство в п. Чишмы.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«АГЛИ»      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941168"/>
            <a:ext cx="3248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Сегодня работу отца успешно 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родолжает его сын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Аглиуллин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Ильдар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Наилевич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716">
        <p14:warp dir="in"/>
      </p:transition>
    </mc:Choice>
    <mc:Fallback xmlns="">
      <p:transition spd="slow" advTm="6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esktop\Новая папка\мамочка...0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21" y="357325"/>
            <a:ext cx="5593556" cy="6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124">
        <p14:warp dir="in"/>
      </p:transition>
    </mc:Choice>
    <mc:Fallback xmlns="">
      <p:transition spd="slow" advTm="4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амочка...0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211419" cy="517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мамочка...0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20" y="1418554"/>
            <a:ext cx="4939329" cy="54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657" y="548679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Флюра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Нигматуллина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родилась и выросла в селе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Удрякбаш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, народная артистка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Республики Башкортостан –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Салаватский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башкирский драматический театр.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821">
        <p14:vortex dir="r"/>
      </p:transition>
    </mc:Choice>
    <mc:Fallback xmlns="">
      <p:transition spd="slow" advTm="78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0024" cy="78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Новая папка\DSCN4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3600400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Desktop\Новая папка\DSCN4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600400" cy="28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7012" y="632882"/>
            <a:ext cx="3523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Животноводческая и птицеферма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          хозяйства, мельница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Новая папка\DSCN4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65104"/>
            <a:ext cx="3871777" cy="29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">
        <p14:prism isContent="1"/>
      </p:transition>
    </mc:Choice>
    <mc:Fallback xmlns="">
      <p:transition spd="slow" advTm="3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497" y="116632"/>
            <a:ext cx="428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504D"/>
                </a:solidFill>
                <a:latin typeface="Monotype Corsiva" pitchFamily="66" charset="0"/>
              </a:rPr>
              <a:t>Есть Почтовое отделение,   три магазина</a:t>
            </a:r>
            <a:endParaRPr lang="ru-RU" sz="2000" b="1" dirty="0">
              <a:solidFill>
                <a:srgbClr val="C0504D"/>
              </a:solidFill>
              <a:latin typeface="Monotype Corsiva" pitchFamily="66" charset="0"/>
            </a:endParaRPr>
          </a:p>
        </p:txBody>
      </p:sp>
      <p:pic>
        <p:nvPicPr>
          <p:cNvPr id="18435" name="Picture 3" descr="C:\Users\User\Desktop\Новая папка\DSCN4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67" y="487734"/>
            <a:ext cx="4556029" cy="297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Новая папка\DSCN4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76" y="3465135"/>
            <a:ext cx="4778992" cy="33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User\Desktop\Новая папка\DSCN4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1742"/>
            <a:ext cx="4427984" cy="343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User\Desktop\Новая папка\452733_photoEntran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42"/>
            <a:ext cx="4480467" cy="29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35">
        <p14:conveyor dir="l"/>
      </p:transition>
    </mc:Choice>
    <mc:Fallback xmlns="">
      <p:transition spd="slow" advTm="20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434518"/>
            <a:ext cx="6624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В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с.Удрякбаш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действует мечеть, которая всегда полна 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с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воими прихожанами, там проходят уроки ислама, 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азличные исламские праздники, пятничный намаз. 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В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марте месяце всем сельским поселением отметили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«День мечети» – в этом году нашей мечети  исполнилось 25 лет!</a:t>
            </a:r>
          </a:p>
        </p:txBody>
      </p:sp>
      <p:pic>
        <p:nvPicPr>
          <p:cNvPr id="8195" name="Picture 3" descr="C:\Users\User\Desktop\Новая папка\DSCN4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9978"/>
            <a:ext cx="4662030" cy="37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DSCN3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30" y="2059978"/>
            <a:ext cx="4481970" cy="37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6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74">
        <p:blinds dir="vert"/>
      </p:transition>
    </mc:Choice>
    <mc:Fallback xmlns="">
      <p:transition spd="slow" advTm="557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МЭЧЕТ\JTO4ebwjn63v0g0EEbkHmRiu78FtR8X4eFLWDEsCm0qxooTdMhka13k04yAusf1tgxPgf4SCuukfeZmkNVU2LwB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16" y="332174"/>
            <a:ext cx="3649048" cy="273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МЭЧЕТ\MP-DajOSSN55xJ9QzCMbKgNkia-kXYvCJuNP8OlQrF76OxiKsbMMy1YQg1XuxfO4co_BSQjPYJkh5srQu1k4w0Z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3369616"/>
            <a:ext cx="3247531" cy="24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МЭЧЕТ\S73p630A3L17XNzmDrdt4uoNuxwvrmnEYlcM2WcCV5meuxkAmAIWHc2WOAjDxWYpfgb-vYoArdjD00D35zfum3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59" y="3400448"/>
            <a:ext cx="2232248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Презентация Удрякбаш\DSCN28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5" y="226514"/>
            <a:ext cx="3885938" cy="291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МЭЧЕТ\-zyKLsF3p2tdsZyHRokE7j2ePIDDDQiLnJ1HzI1FIoOwP8WRoY3E5FUpZ2kR2gP_X4o826f_yMzcr5FMS638Ptg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" y="3507320"/>
            <a:ext cx="3259247" cy="20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37">
        <p14:ripple/>
      </p:transition>
    </mc:Choice>
    <mc:Fallback xmlns="">
      <p:transition spd="slow" advTm="39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1" y="0"/>
            <a:ext cx="9454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5257" y="764704"/>
            <a:ext cx="50511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Сельская библиотека, где проходят различные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     интересные встречи и мероприятия  </a:t>
            </a:r>
          </a:p>
          <a:p>
            <a:endParaRPr lang="ru-RU" b="1" dirty="0">
              <a:solidFill>
                <a:srgbClr val="4F81BD"/>
              </a:solidFill>
              <a:latin typeface="Monotype Corsiva" pitchFamily="66" charset="0"/>
            </a:endParaRPr>
          </a:p>
        </p:txBody>
      </p:sp>
      <p:pic>
        <p:nvPicPr>
          <p:cNvPr id="14339" name="Picture 3" descr="C:\Users\User\Desktop\20150327_163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556792"/>
            <a:ext cx="3811144" cy="23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20150327_161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08" y="1556792"/>
            <a:ext cx="3653792" cy="23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DSCN2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64232"/>
            <a:ext cx="3550017" cy="25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4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50">
        <p14:window dir="vert"/>
      </p:transition>
    </mc:Choice>
    <mc:Fallback xmlns="">
      <p:transition spd="slow" advTm="3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DSCN41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1"/>
          <a:stretch/>
        </p:blipFill>
        <p:spPr bwMode="auto">
          <a:xfrm>
            <a:off x="1475656" y="332656"/>
            <a:ext cx="357313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800" y="8037512"/>
            <a:ext cx="8142710" cy="610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DSCN23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87" y="332656"/>
            <a:ext cx="40593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SCN28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87" y="3140968"/>
            <a:ext cx="409521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">
        <p14:prism isContent="1"/>
      </p:transition>
    </mc:Choice>
    <mc:Fallback xmlns="">
      <p:transition spd="slow" advTm="2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87"/>
            <a:ext cx="9143999" cy="69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5" y="764704"/>
            <a:ext cx="3821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Фельдшерский пункт, Дом культуры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3315" name="Picture 3" descr="C:\Users\User\Desktop\Новая папка\DSCN4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66" y="1459681"/>
            <a:ext cx="2587433" cy="19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Новая папка\DSCN4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98082"/>
            <a:ext cx="2781730" cy="18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Pictures\ДЕНЬ МАТЕРИ\DSCN32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77100"/>
            <a:ext cx="3006855" cy="21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БЭЙРЭМ СОМБЕЛЭ\DSCN33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50" y="2996952"/>
            <a:ext cx="3401858" cy="25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93">
        <p14:ripple/>
      </p:transition>
    </mc:Choice>
    <mc:Fallback xmlns="">
      <p:transition spd="slow" advTm="21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Новая папка\УДРЯКБАШ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41">
        <p:dissolve/>
      </p:transition>
    </mc:Choice>
    <mc:Fallback xmlns="">
      <p:transition spd="slow" advTm="13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1"/>
            <a:ext cx="9396027" cy="686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DSCN2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3528392" cy="25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DSCN23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4"/>
          <a:stretch/>
        </p:blipFill>
        <p:spPr bwMode="auto">
          <a:xfrm>
            <a:off x="1547664" y="3356992"/>
            <a:ext cx="3744416" cy="2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MSpAgpNX6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7" y="3212977"/>
            <a:ext cx="3280809" cy="25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ДЕНЬ ПОЖИЛЫХ\DSCN6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92" y="548679"/>
            <a:ext cx="3360372" cy="25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28">
        <p14:flythrough/>
      </p:transition>
    </mc:Choice>
    <mc:Fallback xmlns="">
      <p:transition spd="slow" advTm="24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9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Растениеводство и животноводство является основной отраслью экономики сельского поселения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Удрякбашевский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сельсовет. На территории сельского поселения работают 7 сельскохозяйственных предприятий. Наиболее крупные из них: ООО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им.Героя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Х.Аглиуллина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ООО «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Квадро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—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А».Также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немаловажную роль в экономике сельского поселения играют следующие крестьянско – фермерские хозяйства : КХ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Ишбулатов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Хамит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Анасович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КХ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Ишбулатов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Ильдус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Халитович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КХ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Кильдибеков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 Ринат </a:t>
            </a:r>
            <a:r>
              <a:rPr lang="ru-RU" b="1" dirty="0" err="1" smtClean="0">
                <a:solidFill>
                  <a:srgbClr val="4F81BD"/>
                </a:solidFill>
                <a:latin typeface="Monotype Corsiva" pitchFamily="66" charset="0"/>
              </a:rPr>
              <a:t>Раисович</a:t>
            </a:r>
            <a:r>
              <a:rPr lang="ru-RU" b="1" dirty="0" smtClean="0">
                <a:solidFill>
                  <a:srgbClr val="4F81BD"/>
                </a:solidFill>
                <a:latin typeface="Monotype Corsiva" pitchFamily="66" charset="0"/>
              </a:rPr>
              <a:t>,  и др.</a:t>
            </a:r>
            <a:endParaRPr lang="ru-RU" b="1" dirty="0">
              <a:solidFill>
                <a:srgbClr val="4F81B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8">
        <p14:conveyor dir="l"/>
      </p:transition>
    </mc:Choice>
    <mc:Fallback xmlns="">
      <p:transition spd="slow" advTm="70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SCN2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648056" cy="69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99">
        <p14:ripple/>
      </p:transition>
    </mc:Choice>
    <mc:Fallback xmlns="">
      <p:transition spd="slow" advTm="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Моя деревня\УДРЯКБА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5">
        <p14:window dir="vert"/>
      </p:transition>
    </mc:Choice>
    <mc:Fallback xmlns="">
      <p:transition spd="slow" advTm="15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User\Desktop\Рисунок1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БИБЛИОТЕКА ФОТКИ\МЕМОРИАЛЬНЫЕ ДЕРЕВЬЯ\DSCN5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3168352" cy="23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БИБЛИОТЕКА ФОТКИ\МЕМОРИАЛЬНЫЕ ДЕРЕВЬЯ\DSCN5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246166" cy="24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БИБЛИОТЕКА ФОТКИ\МЕМОРИАЛЬНЫЕ ДЕРЕВЬЯ\DSCN5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33843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БИБЛИОТЕКА ФОТКИ\МЕМОРИАЛЬНЫЕ ДЕРЕВЬЯ\DSCN55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00" y="3802777"/>
            <a:ext cx="3381756" cy="26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7406" y="80535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b="1" dirty="0" smtClean="0"/>
              <a:t>Участие в программе «Трезвое село»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33">
        <p14:ripple/>
      </p:transition>
    </mc:Choice>
    <mc:Fallback xmlns="">
      <p:transition spd="slow" advTm="4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БИБЛИОТЕКА ФОТКИ\ЮБИЛЕЙ СЕЛА\1692962382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92378"/>
            <a:ext cx="2880320" cy="20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БИБЛИОТЕКА ФОТКИ\ЮБИЛЕЙ СЕЛА\1692962382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60" y="1056973"/>
            <a:ext cx="2304256" cy="27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БИБЛИОТЕКА ФОТКИ\ЮБИЛЕЙ СЕЛА\1692962382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77" y="3933056"/>
            <a:ext cx="307989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БИБЛИОТЕКА ФОТКИ\ЮБИЛЕЙ СЕЛА\1692962382518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18" y="3548685"/>
            <a:ext cx="2168780" cy="28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0466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В 2023 году исполнилось 300 лет с. </a:t>
            </a:r>
            <a:r>
              <a:rPr lang="ru-RU" b="1" dirty="0" err="1" smtClean="0"/>
              <a:t>Удрякбаш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4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369">
        <p:circle/>
      </p:transition>
    </mc:Choice>
    <mc:Fallback xmlns="">
      <p:transition spd="slow" advTm="636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БИБЛИОТЕКА ФОТКИ\ЮБИЛЕЙ СЕЛА\1692962382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6279"/>
            <a:ext cx="2444352" cy="309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БИБЛИОТЕКА ФОТКИ\ЮБИЛЕЙ СЕЛА\1692962304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2" y="116632"/>
            <a:ext cx="2482043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БИБЛИОТЕКА ФОТКИ\ЮБИЛЕЙ СЕЛА\1692962382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2573"/>
            <a:ext cx="2195736" cy="29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БИБЛИОТЕКА ФОТКИ\ЮБИЛЕЙ СЕЛА\16929623824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1"/>
            <a:ext cx="3562054" cy="27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User\Desktop\БИБЛИОТЕКА ФОТКИ\ЮБИЛЕЙ СЕЛА\16929623825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554947"/>
            <a:ext cx="2962126" cy="297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\Desktop\БИБЛИОТЕКА ФОТКИ\ЮБИЛЕЙ СЕЛА\16929623824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6278"/>
            <a:ext cx="2376264" cy="30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11">
        <p14:ripple/>
      </p:transition>
    </mc:Choice>
    <mc:Fallback xmlns="">
      <p:transition spd="slow" advTm="3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4833" y="3326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  <a:r>
              <a:rPr lang="ru-RU" b="1" dirty="0" smtClean="0"/>
              <a:t>Старожилы села</a:t>
            </a:r>
            <a:endParaRPr lang="ru-RU" b="1" dirty="0"/>
          </a:p>
        </p:txBody>
      </p:sp>
      <p:pic>
        <p:nvPicPr>
          <p:cNvPr id="1027" name="Picture 3" descr="C:\Users\User\Desktop\P1011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12001"/>
            <a:ext cx="2527772" cy="18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ИБЛИОТЕКА ФОТКИ\ПЕДАГОГ ВЕТЕРАН\DSCN65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40" y="701988"/>
            <a:ext cx="1491143" cy="23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ИБЛИОТЕКА ФОТКИ\ПЕДАГОГ ВЕТЕРАН\DSCN65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11" y="701988"/>
            <a:ext cx="2490347" cy="18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8514" y="2575337"/>
            <a:ext cx="241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>
                <a:solidFill>
                  <a:schemeClr val="accent2"/>
                </a:solidFill>
              </a:rPr>
              <a:t>Зайнетдиновой</a:t>
            </a:r>
            <a:r>
              <a:rPr lang="ru-RU" sz="1600" b="1" i="1" dirty="0" smtClean="0">
                <a:solidFill>
                  <a:schemeClr val="accent2"/>
                </a:solidFill>
              </a:rPr>
              <a:t> М.М. исполнилось 100 лет!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pic>
        <p:nvPicPr>
          <p:cNvPr id="1030" name="Picture 6" descr="C:\Users\User\Desktop\nzn4uvppnG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64931"/>
            <a:ext cx="2669399" cy="20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HZh8xQigc2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42" y="3284984"/>
            <a:ext cx="2454731" cy="19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DSCN11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74" y="3264931"/>
            <a:ext cx="2520281" cy="19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F69jtpBxuW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1" y="759460"/>
            <a:ext cx="1554511" cy="21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6246" y="5266970"/>
            <a:ext cx="62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                           Они отметили своё 90 - </a:t>
            </a:r>
            <a:r>
              <a:rPr lang="ru-RU" b="1" i="1" dirty="0" err="1" smtClean="0">
                <a:solidFill>
                  <a:schemeClr val="accent2"/>
                </a:solidFill>
              </a:rPr>
              <a:t>летие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56">
        <p14:ripple/>
      </p:transition>
    </mc:Choice>
    <mc:Fallback xmlns="">
      <p:transition spd="slow" advTm="3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WQxjl4Ejq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2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P0DuSSO7TV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37" y="718376"/>
            <a:ext cx="29523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DO6mZnufBj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0200"/>
            <a:ext cx="1950319" cy="25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ys1ZyXMkiN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37" y="789168"/>
            <a:ext cx="1887565" cy="251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3245" y="72045"/>
            <a:ext cx="601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Продолжаются работы по процветанию села – посадка 300 саженцев деревьев в честь 300-летия села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6" name="Picture 8" descr="C:\Users\User\Desktop\LpL2WSWFOU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21" y="3490811"/>
            <a:ext cx="2075427" cy="27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2aDZzXm31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69" y="3490811"/>
            <a:ext cx="2100190" cy="28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3442" y="5002204"/>
            <a:ext cx="2717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Ремонт моста через улицу Центральная на </a:t>
            </a:r>
            <a:r>
              <a:rPr lang="ru-RU" b="1" i="1" dirty="0" err="1" smtClean="0">
                <a:solidFill>
                  <a:srgbClr val="FF0000"/>
                </a:solidFill>
              </a:rPr>
              <a:t>ул.Садовая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67">
        <p:circle/>
      </p:transition>
    </mc:Choice>
    <mc:Fallback xmlns="">
      <p:transition spd="slow" advTm="316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1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66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2831" y="620688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                                                                       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                       ЗАКЛЮЧЕНИЕ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В ходе этой краеведческой работы мы побольше узнали историю своей малой Родины, достопримечательности, и пришли к </a:t>
            </a:r>
            <a:r>
              <a:rPr lang="ru-RU" b="1" i="1" dirty="0" err="1" smtClean="0">
                <a:solidFill>
                  <a:srgbClr val="0070C0"/>
                </a:solidFill>
              </a:rPr>
              <a:t>выводу,что</a:t>
            </a:r>
            <a:r>
              <a:rPr lang="ru-RU" b="1" i="1" dirty="0" smtClean="0">
                <a:solidFill>
                  <a:srgbClr val="0070C0"/>
                </a:solidFill>
              </a:rPr>
              <a:t> самое прекрасное на земле это своя Родина и нам необходимо знать историю своего </a:t>
            </a:r>
            <a:r>
              <a:rPr lang="ru-RU" b="1" i="1" dirty="0" err="1" smtClean="0">
                <a:solidFill>
                  <a:srgbClr val="0070C0"/>
                </a:solidFill>
              </a:rPr>
              <a:t>края,и</a:t>
            </a:r>
            <a:r>
              <a:rPr lang="ru-RU" b="1" i="1" dirty="0" smtClean="0">
                <a:solidFill>
                  <a:srgbClr val="0070C0"/>
                </a:solidFill>
              </a:rPr>
              <a:t> дальше развивать и помощь её дальнейшему процветанию, довести эту информацию подрастающему поколению. 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В результате наших исследований мы обогатили свои краеведческие знания, жизненный опыт и можем передать эти знания населению, молодежи, подрастающему поколению.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3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588">
        <p14:ripple/>
      </p:transition>
    </mc:Choice>
    <mc:Fallback xmlns="">
      <p:transition spd="slow" advTm="19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 презентацию Мое село!!!\i (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9269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 Актуальность</a:t>
            </a:r>
            <a:endParaRPr lang="ru-RU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44273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Актуальность темы очевидна, т.к. 2023-й год – объявлен в Республике Башкортостан  Годом полезных дел для Малой Родины; 300-летие села </a:t>
            </a:r>
            <a:r>
              <a:rPr 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Удрякбаш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И нам захотелось изучить подробнее историю своего села, выяснить особенности развития истории, узнать подробнее о знаменитых людях малой Родины; познакомиться с историческими памятниками и достопримечательностями своего села; собрать материал и оформить в виде презентации.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591">
        <p:circle/>
      </p:transition>
    </mc:Choice>
    <mc:Fallback xmlns="">
      <p:transition spd="slow" advTm="659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исунок1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043444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b="1" i="1" dirty="0" smtClean="0"/>
              <a:t>Список использованной литературы </a:t>
            </a:r>
          </a:p>
          <a:p>
            <a:endParaRPr lang="ru-RU" b="1" dirty="0"/>
          </a:p>
          <a:p>
            <a:r>
              <a:rPr lang="ru-RU" b="1" dirty="0" smtClean="0"/>
              <a:t>Фонд библиотеки ; </a:t>
            </a:r>
          </a:p>
          <a:p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 err="1" smtClean="0"/>
              <a:t>Благоварская</a:t>
            </a:r>
            <a:r>
              <a:rPr lang="ru-RU" b="1" dirty="0" smtClean="0"/>
              <a:t> земля»: годы и люди»,</a:t>
            </a:r>
            <a:r>
              <a:rPr lang="ru-RU" b="1" dirty="0" err="1" smtClean="0"/>
              <a:t>гл.ред</a:t>
            </a:r>
            <a:r>
              <a:rPr lang="ru-RU" b="1" dirty="0" smtClean="0"/>
              <a:t>. Хусаинова Г.Т., Уфа,2005г. ;   </a:t>
            </a:r>
          </a:p>
          <a:p>
            <a:endParaRPr lang="ru-RU" b="1" dirty="0" smtClean="0"/>
          </a:p>
          <a:p>
            <a:r>
              <a:rPr lang="ru-RU" b="1" dirty="0" smtClean="0"/>
              <a:t>История колхоза имени Фрунзе (</a:t>
            </a:r>
            <a:r>
              <a:rPr lang="ru-RU" b="1" dirty="0" err="1" smtClean="0"/>
              <a:t>Удрякбашевский</a:t>
            </a:r>
            <a:r>
              <a:rPr lang="ru-RU" b="1" dirty="0" smtClean="0"/>
              <a:t> сельский Совет).Составитель </a:t>
            </a:r>
            <a:r>
              <a:rPr lang="ru-RU" b="1" dirty="0" err="1" smtClean="0"/>
              <a:t>Ишбулатова</a:t>
            </a:r>
            <a:r>
              <a:rPr lang="ru-RU" b="1" dirty="0" smtClean="0"/>
              <a:t> Ф.Х. ;</a:t>
            </a:r>
          </a:p>
          <a:p>
            <a:endParaRPr lang="ru-RU" b="1" dirty="0" smtClean="0"/>
          </a:p>
          <a:p>
            <a:r>
              <a:rPr lang="ru-RU" b="1" dirty="0" err="1" smtClean="0"/>
              <a:t>Ишбулатова</a:t>
            </a:r>
            <a:r>
              <a:rPr lang="ru-RU" b="1" dirty="0" smtClean="0"/>
              <a:t> Ф.Х. «</a:t>
            </a:r>
            <a:r>
              <a:rPr lang="ru-RU" b="1" dirty="0" err="1" smtClean="0"/>
              <a:t>Удрякбаш:история</a:t>
            </a:r>
            <a:r>
              <a:rPr lang="ru-RU" b="1" dirty="0" smtClean="0"/>
              <a:t> начатая родом </a:t>
            </a:r>
            <a:r>
              <a:rPr lang="ru-RU" b="1" dirty="0" err="1" smtClean="0"/>
              <a:t>Ишбулата</a:t>
            </a:r>
            <a:r>
              <a:rPr lang="ru-RU" b="1" dirty="0" smtClean="0"/>
              <a:t>».-Уфа: Лето,2020. ;  </a:t>
            </a:r>
          </a:p>
          <a:p>
            <a:endParaRPr lang="ru-RU" b="1" dirty="0" smtClean="0"/>
          </a:p>
          <a:p>
            <a:r>
              <a:rPr lang="ru-RU" b="1" dirty="0" smtClean="0"/>
              <a:t>Интернет источник</a:t>
            </a:r>
          </a:p>
          <a:p>
            <a:r>
              <a:rPr lang="ru-RU" b="1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86">
        <p14:ripple/>
      </p:transition>
    </mc:Choice>
    <mc:Fallback xmlns="">
      <p:transition spd="slow" advTm="7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44967398_43-abrakadabra-fun-p-shabloni-dlya-kollazha-59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а презентацию Мое село!!!\i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6712"/>
            <a:ext cx="2875293" cy="21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 презентацию Мое село!!!\i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85" y="765724"/>
            <a:ext cx="3808645" cy="285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а презентацию Мое село!!!\i (2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3239487" cy="225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на презентацию Мое село!!!\x_0dd22fe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17032"/>
            <a:ext cx="304981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41">
        <p:circle/>
      </p:transition>
    </mc:Choice>
    <mc:Fallback xmlns="">
      <p:transition spd="slow" advTm="304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E:\67789\IMG_20190517_171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65">
        <p:dissolve/>
      </p:transition>
    </mc:Choice>
    <mc:Fallback xmlns="">
      <p:transition spd="slow" advTm="146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67789\IMG_20190517_17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369">
        <p14:warp dir="in"/>
      </p:transition>
    </mc:Choice>
    <mc:Fallback xmlns="">
      <p:transition spd="slow" advTm="2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Новая папка\Чистый родник в УДРЯКБА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52">
        <p14:doors dir="vert"/>
      </p:transition>
    </mc:Choice>
    <mc:Fallback xmlns="">
      <p:transition spd="slow" advTm="14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Новая папка\x_49039e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" y="-54768"/>
            <a:ext cx="909391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47">
        <p14:prism/>
      </p:transition>
    </mc:Choice>
    <mc:Fallback xmlns="">
      <p:transition spd="slow" advTm="14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Новая папка\x_c8670d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0"/>
            <a:ext cx="9288016" cy="69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7">
        <p:split orient="vert"/>
      </p:transition>
    </mc:Choice>
    <mc:Fallback xmlns="">
      <p:transition spd="slow" advTm="12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User\Desktop\Новая папка\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54006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8">
        <p:circle/>
      </p:transition>
    </mc:Choice>
    <mc:Fallback xmlns="">
      <p:transition spd="slow" advTm="30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Новая папка\f546855e8256fcf1004ac78cdd32c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9848"/>
            <a:ext cx="4716016" cy="37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Новая папка\image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66" y="0"/>
            <a:ext cx="418933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User\Desktop\Новая папка\x_941a1c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29847"/>
            <a:ext cx="4427984" cy="372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39432"/>
            <a:ext cx="44101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Туган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жир ин 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олы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жир:</a:t>
            </a:r>
          </a:p>
          <a:p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Ай-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кояшлы,йолдызлы</a:t>
            </a:r>
            <a:endParaRPr lang="ru-RU" sz="3200" b="1" dirty="0" smtClean="0">
              <a:solidFill>
                <a:srgbClr val="9BBB59">
                  <a:lumMod val="75000"/>
                </a:srgb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Ил 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офыгы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сыйган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жир,</a:t>
            </a:r>
          </a:p>
          <a:p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И 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Туган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жир, </a:t>
            </a:r>
            <a:r>
              <a:rPr lang="ru-RU" sz="3200" b="1" dirty="0" err="1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Туган</a:t>
            </a:r>
            <a:r>
              <a:rPr lang="ru-RU" sz="3200" b="1" dirty="0" smtClean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</a:rPr>
              <a:t> жир!</a:t>
            </a:r>
            <a:endParaRPr lang="ru-RU" sz="3200" b="1" dirty="0">
              <a:solidFill>
                <a:srgbClr val="9BBB59">
                  <a:lumMod val="75000"/>
                </a:srgb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32">
        <p14:ripple/>
      </p:transition>
    </mc:Choice>
    <mc:Fallback xmlns="">
      <p:transition spd="slow" advTm="3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7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42">
        <p14:doors dir="vert"/>
      </p:transition>
    </mc:Choice>
    <mc:Fallback xmlns="">
      <p:transition spd="slow" advTm="1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661603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66967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Цель исследования: </a:t>
            </a:r>
            <a:endParaRPr lang="ru-RU" sz="2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Подробное изучение  истории своей малой Родины,  </a:t>
            </a:r>
          </a:p>
          <a:p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о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беспечение 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доступности краеведческих информационных ресурсов, распространение краеведческих знаний, формирование и развитие краеведческих информационных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потребностей населения. 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924944"/>
            <a:ext cx="7200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                                                                  Задачи</a:t>
            </a:r>
            <a:r>
              <a:rPr lang="ru-RU" sz="2400" b="1" dirty="0">
                <a:solidFill>
                  <a:srgbClr val="FFC000"/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                                                                                                     </a:t>
            </a:r>
            <a:r>
              <a:rPr lang="ru-RU" b="1" dirty="0" smtClean="0">
                <a:solidFill>
                  <a:schemeClr val="bg1"/>
                </a:solidFill>
              </a:rPr>
              <a:t>Сбор </a:t>
            </a:r>
            <a:r>
              <a:rPr lang="ru-RU" b="1" dirty="0">
                <a:solidFill>
                  <a:schemeClr val="bg1"/>
                </a:solidFill>
              </a:rPr>
              <a:t>материалов и информирование читателей об </a:t>
            </a:r>
            <a:r>
              <a:rPr lang="ru-RU" b="1" dirty="0" smtClean="0">
                <a:solidFill>
                  <a:schemeClr val="bg1"/>
                </a:solidFill>
              </a:rPr>
              <a:t>истории </a:t>
            </a:r>
            <a:r>
              <a:rPr lang="ru-RU" b="1" dirty="0">
                <a:solidFill>
                  <a:schemeClr val="bg1"/>
                </a:solidFill>
              </a:rPr>
              <a:t>и перспективах развития </a:t>
            </a:r>
            <a:r>
              <a:rPr lang="ru-RU" b="1" dirty="0" smtClean="0">
                <a:solidFill>
                  <a:schemeClr val="bg1"/>
                </a:solidFill>
              </a:rPr>
              <a:t>своего </a:t>
            </a:r>
            <a:r>
              <a:rPr lang="ru-RU" b="1" dirty="0">
                <a:solidFill>
                  <a:schemeClr val="bg1"/>
                </a:solidFill>
              </a:rPr>
              <a:t>села;  развитие интереса к родному краю, воспитание любви и бережного отношения к своей малой родине; привлечение населения к сбору краеведческой информации; организация и проведение встреч с интересными людьми, знакомство с знаменитостями села.</a:t>
            </a:r>
          </a:p>
        </p:txBody>
      </p:sp>
    </p:spTree>
    <p:extLst>
      <p:ext uri="{BB962C8B-B14F-4D97-AF65-F5344CB8AC3E}">
        <p14:creationId xmlns:p14="http://schemas.microsoft.com/office/powerpoint/2010/main" val="14696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982">
        <p14:flash/>
      </p:transition>
    </mc:Choice>
    <mc:Fallback xmlns="">
      <p:transition spd="slow" advTm="79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шабло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3132348" cy="244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User\Desktop\Новая папка\image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9"/>
            <a:ext cx="3240360" cy="2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User\Desktop\Новая папка\image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38164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7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">
        <p14:prism isContent="1"/>
      </p:transition>
    </mc:Choice>
    <mc:Fallback xmlns="">
      <p:transition spd="slow" advTm="15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езентация Удрякбаш\DSCN6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4178374" cy="30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езентация Удрякбаш\i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86" y="0"/>
            <a:ext cx="3950859" cy="30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ация Удрякбаш\IMG-20170726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37011"/>
            <a:ext cx="4210409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Презентация Удрякбаш\y4TROVmom3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8"/>
            <a:ext cx="4432450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87">
        <p14:ripple/>
      </p:transition>
    </mc:Choice>
    <mc:Fallback xmlns="">
      <p:transition spd="slow" advTm="29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67789\IMG_20190517_182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" y="0"/>
            <a:ext cx="9243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542821"/>
            <a:ext cx="590465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b="1" dirty="0" smtClean="0">
                <a:solidFill>
                  <a:srgbClr val="8064A2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Ай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яктысын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якты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була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дилэр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,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Кон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яктылыкларына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житми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ул.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Кеше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илкэйлэрен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ямьле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дилэр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Уз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иленэ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хич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тэ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житми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ул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!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1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14">
        <p:circle/>
      </p:transition>
    </mc:Choice>
    <mc:Fallback xmlns="">
      <p:transition spd="slow" advTm="46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Моя деревня\УДРЯКБА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69269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                               Автор: библиотекарь</a:t>
            </a:r>
          </a:p>
          <a:p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            </a:t>
            </a:r>
            <a:r>
              <a:rPr lang="ru-RU" b="1" dirty="0" err="1" smtClean="0">
                <a:solidFill>
                  <a:schemeClr val="tx2"/>
                </a:solidFill>
              </a:rPr>
              <a:t>Удрякбашевской</a:t>
            </a:r>
            <a:r>
              <a:rPr lang="ru-RU" b="1" dirty="0" smtClean="0">
                <a:solidFill>
                  <a:schemeClr val="tx2"/>
                </a:solidFill>
              </a:rPr>
              <a:t> сельской библиотеки  </a:t>
            </a:r>
          </a:p>
          <a:p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                                    </a:t>
            </a:r>
            <a:r>
              <a:rPr lang="ru-RU" b="1" dirty="0" err="1" smtClean="0">
                <a:solidFill>
                  <a:schemeClr val="tx2"/>
                </a:solidFill>
              </a:rPr>
              <a:t>Ишбулатова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                          </a:t>
            </a:r>
            <a:r>
              <a:rPr lang="ru-RU" b="1" dirty="0" err="1" smtClean="0">
                <a:solidFill>
                  <a:schemeClr val="tx2"/>
                </a:solidFill>
              </a:rPr>
              <a:t>Фаузия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Иблияминовна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9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29">
        <p14:doors dir="vert"/>
      </p:transition>
    </mc:Choice>
    <mc:Fallback xmlns="">
      <p:transition spd="slow" advTm="4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УДРЯКБАШ\i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68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chemeClr val="tx2"/>
                </a:solidFill>
                <a:cs typeface="Aharoni" panose="02010803020104030203" pitchFamily="2" charset="-79"/>
              </a:rPr>
              <a:t>Объект исследования- </a:t>
            </a:r>
            <a:r>
              <a:rPr lang="ru-RU" b="1" dirty="0" smtClean="0">
                <a:solidFill>
                  <a:schemeClr val="tx2"/>
                </a:solidFill>
                <a:cs typeface="Aharoni" panose="02010803020104030203" pitchFamily="2" charset="-79"/>
              </a:rPr>
              <a:t>село в котором мы живём село </a:t>
            </a:r>
            <a:r>
              <a:rPr lang="ru-RU" b="1" dirty="0" err="1" smtClean="0">
                <a:solidFill>
                  <a:schemeClr val="tx2"/>
                </a:solidFill>
                <a:cs typeface="Aharoni" panose="02010803020104030203" pitchFamily="2" charset="-79"/>
              </a:rPr>
              <a:t>Удрякбаш</a:t>
            </a:r>
            <a:r>
              <a:rPr lang="ru-RU" b="1" dirty="0" smtClean="0">
                <a:solidFill>
                  <a:schemeClr val="tx2"/>
                </a:solidFill>
                <a:cs typeface="Aharoni" panose="02010803020104030203" pitchFamily="2" charset="-79"/>
              </a:rPr>
              <a:t>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62880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Предмет исследования </a:t>
            </a:r>
            <a:r>
              <a:rPr lang="ru-RU" b="1" dirty="0" smtClean="0">
                <a:solidFill>
                  <a:schemeClr val="bg1"/>
                </a:solidFill>
              </a:rPr>
              <a:t>– история возникновения и развития села </a:t>
            </a:r>
            <a:r>
              <a:rPr lang="ru-RU" b="1" dirty="0" err="1" smtClean="0">
                <a:solidFill>
                  <a:schemeClr val="bg1"/>
                </a:solidFill>
              </a:rPr>
              <a:t>Удрякбаш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7089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Гипотеза</a:t>
            </a:r>
            <a:r>
              <a:rPr lang="ru-RU" b="1" dirty="0" smtClean="0">
                <a:solidFill>
                  <a:schemeClr val="tx2"/>
                </a:solidFill>
              </a:rPr>
              <a:t>- знать историю своей малой Родины очень важно и нужно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71703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/>
                </a:solidFill>
              </a:rPr>
              <a:t>Методы и приемы исследования- </a:t>
            </a:r>
            <a:r>
              <a:rPr lang="ru-RU" b="1" dirty="0" smtClean="0">
                <a:solidFill>
                  <a:schemeClr val="bg2"/>
                </a:solidFill>
              </a:rPr>
              <a:t>наблюдения, экскурсии, встречи, </a:t>
            </a:r>
            <a:r>
              <a:rPr lang="ru-RU" b="1" dirty="0">
                <a:solidFill>
                  <a:schemeClr val="bg2"/>
                </a:solidFill>
              </a:rPr>
              <a:t>с</a:t>
            </a:r>
            <a:r>
              <a:rPr lang="ru-RU" b="1" dirty="0" smtClean="0">
                <a:solidFill>
                  <a:schemeClr val="bg2"/>
                </a:solidFill>
              </a:rPr>
              <a:t>бор информации из книг, газет, журналов, сайтов </a:t>
            </a:r>
            <a:r>
              <a:rPr lang="ru-RU" b="1" dirty="0" err="1" smtClean="0">
                <a:solidFill>
                  <a:schemeClr val="bg2"/>
                </a:solidFill>
              </a:rPr>
              <a:t>интерента</a:t>
            </a:r>
            <a:r>
              <a:rPr lang="ru-RU" b="1" dirty="0" smtClean="0">
                <a:solidFill>
                  <a:schemeClr val="bg2"/>
                </a:solidFill>
              </a:rPr>
              <a:t>, обработка информации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15719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Проблема: </a:t>
            </a:r>
            <a:r>
              <a:rPr lang="ru-RU" b="1" dirty="0" smtClean="0">
                <a:solidFill>
                  <a:srgbClr val="002060"/>
                </a:solidFill>
              </a:rPr>
              <a:t>мы живём на территории села, но мало знаем о нём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43">
        <p:circle/>
      </p:transition>
    </mc:Choice>
    <mc:Fallback xmlns="">
      <p:transition spd="slow" advTm="834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КАРТА с.УДРЯКБА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0"/>
            <a:ext cx="9100457" cy="69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15">
        <p:circle/>
      </p:transition>
    </mc:Choice>
    <mc:Fallback xmlns="">
      <p:transition spd="slow" advTm="281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УДРЯКБАШ\на презентацию Мое село!!!\126746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3556" y="539388"/>
            <a:ext cx="3146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История моей малой Родины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54802" y="908720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Удрякбаш</a:t>
            </a:r>
            <a:r>
              <a:rPr lang="ru-RU" sz="1600" b="1" dirty="0" smtClean="0"/>
              <a:t> – одна из ранних и больших деревень </a:t>
            </a:r>
            <a:r>
              <a:rPr lang="ru-RU" sz="1600" b="1" dirty="0" err="1" smtClean="0"/>
              <a:t>Благоварского</a:t>
            </a:r>
            <a:r>
              <a:rPr lang="ru-RU" sz="1600" b="1" dirty="0" smtClean="0"/>
              <a:t> района, известна с начала 18 в. Здесь жили мишари и башкиры-</a:t>
            </a:r>
            <a:r>
              <a:rPr lang="ru-RU" sz="1600" b="1" dirty="0" err="1" smtClean="0"/>
              <a:t>припущенники.По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преданию,и</a:t>
            </a:r>
            <a:r>
              <a:rPr lang="ru-RU" sz="1600" b="1" dirty="0" smtClean="0"/>
              <a:t> башкиры и мишари переселились сюда из деревни Эткина (</a:t>
            </a:r>
            <a:r>
              <a:rPr lang="ru-RU" sz="1600" b="1" dirty="0" err="1" smtClean="0"/>
              <a:t>Иткинеева</a:t>
            </a:r>
            <a:r>
              <a:rPr lang="ru-RU" sz="1600" b="1" dirty="0" smtClean="0"/>
              <a:t>) </a:t>
            </a:r>
            <a:r>
              <a:rPr lang="ru-RU" sz="1600" b="1" dirty="0" err="1" smtClean="0"/>
              <a:t>Бирского</a:t>
            </a:r>
            <a:r>
              <a:rPr lang="ru-RU" sz="1600" b="1" dirty="0" smtClean="0"/>
              <a:t> уезда (ныне </a:t>
            </a:r>
            <a:r>
              <a:rPr lang="ru-RU" sz="1600" b="1" dirty="0" err="1" smtClean="0"/>
              <a:t>Янаульский</a:t>
            </a:r>
            <a:r>
              <a:rPr lang="ru-RU" sz="1600" b="1" dirty="0" smtClean="0"/>
              <a:t> район). Предки </a:t>
            </a:r>
            <a:r>
              <a:rPr lang="ru-RU" sz="1600" b="1" dirty="0" err="1" smtClean="0"/>
              <a:t>удрякбашевцев</a:t>
            </a:r>
            <a:r>
              <a:rPr lang="ru-RU" sz="1600" b="1" dirty="0" smtClean="0"/>
              <a:t> вначале перекочевали из долины реки </a:t>
            </a:r>
            <a:r>
              <a:rPr lang="ru-RU" sz="1600" b="1" dirty="0" err="1" smtClean="0"/>
              <a:t>Ука</a:t>
            </a:r>
            <a:r>
              <a:rPr lang="ru-RU" sz="1600" b="1" dirty="0" smtClean="0"/>
              <a:t> (Ока)- </a:t>
            </a:r>
            <a:r>
              <a:rPr lang="ru-RU" sz="1600" b="1" dirty="0" err="1" smtClean="0"/>
              <a:t>Касимовского</a:t>
            </a:r>
            <a:r>
              <a:rPr lang="ru-RU" sz="1600" b="1" dirty="0" smtClean="0"/>
              <a:t> ханства-на побережье Камы, затем на </a:t>
            </a:r>
            <a:r>
              <a:rPr lang="ru-RU" sz="1600" b="1" dirty="0" err="1" smtClean="0"/>
              <a:t>благоварские</a:t>
            </a:r>
            <a:r>
              <a:rPr lang="ru-RU" sz="1600" b="1" dirty="0" smtClean="0"/>
              <a:t> земли. Инициаторами переселения сюда были </a:t>
            </a:r>
            <a:r>
              <a:rPr lang="ru-RU" sz="1600" b="1" dirty="0" err="1" smtClean="0"/>
              <a:t>Ишбулатовы</a:t>
            </a:r>
            <a:r>
              <a:rPr lang="ru-RU" sz="1600" b="1" dirty="0" smtClean="0"/>
              <a:t>. Они купили землю у башкир </a:t>
            </a:r>
            <a:r>
              <a:rPr lang="ru-RU" sz="1600" b="1" dirty="0" err="1" smtClean="0"/>
              <a:t>Куркулиминской</a:t>
            </a:r>
            <a:r>
              <a:rPr lang="ru-RU" sz="1600" b="1" dirty="0" smtClean="0"/>
              <a:t> волости во вечное владение.</a:t>
            </a:r>
            <a:endParaRPr lang="ru-RU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1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472">
        <p14:ripple/>
      </p:transition>
    </mc:Choice>
    <mc:Fallback xmlns="">
      <p:transition spd="slow" advTm="12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0.9|1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1782</Words>
  <Application>Microsoft Office PowerPoint</Application>
  <PresentationFormat>Экран (4:3)</PresentationFormat>
  <Paragraphs>121</Paragraphs>
  <Slides>63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112</cp:revision>
  <dcterms:created xsi:type="dcterms:W3CDTF">2023-10-18T07:52:30Z</dcterms:created>
  <dcterms:modified xsi:type="dcterms:W3CDTF">2023-11-20T07:12:35Z</dcterms:modified>
</cp:coreProperties>
</file>