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4" r:id="rId4"/>
    <p:sldId id="261" r:id="rId5"/>
    <p:sldId id="258" r:id="rId6"/>
    <p:sldId id="262" r:id="rId7"/>
    <p:sldId id="263" r:id="rId8"/>
    <p:sldId id="259" r:id="rId9"/>
    <p:sldId id="270" r:id="rId10"/>
    <p:sldId id="269" r:id="rId11"/>
    <p:sldId id="268" r:id="rId12"/>
    <p:sldId id="267" r:id="rId13"/>
    <p:sldId id="266" r:id="rId14"/>
    <p:sldId id="265" r:id="rId15"/>
    <p:sldId id="273" r:id="rId16"/>
    <p:sldId id="272" r:id="rId17"/>
    <p:sldId id="271" r:id="rId18"/>
    <p:sldId id="260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ED936-7DB2-4392-BC04-BD9B69E7E38B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3E167-EE5C-43A6-BFAC-F60E9947B2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3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E167-EE5C-43A6-BFAC-F60E9947B27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22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4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90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3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1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05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26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12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8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29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4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82F23-C45F-462E-BE66-590BBC716AB9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16321-7B27-4894-8E23-492A3E1A8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77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e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2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18" Type="http://schemas.openxmlformats.org/officeDocument/2006/relationships/image" Target="../media/image14.jpeg"/><Relationship Id="rId26" Type="http://schemas.openxmlformats.org/officeDocument/2006/relationships/image" Target="../media/image18.png"/><Relationship Id="rId3" Type="http://schemas.openxmlformats.org/officeDocument/2006/relationships/image" Target="../media/image6.jpeg"/><Relationship Id="rId21" Type="http://schemas.openxmlformats.org/officeDocument/2006/relationships/slide" Target="slide15.xml"/><Relationship Id="rId34" Type="http://schemas.openxmlformats.org/officeDocument/2006/relationships/image" Target="../media/image22.jpeg"/><Relationship Id="rId7" Type="http://schemas.openxmlformats.org/officeDocument/2006/relationships/slide" Target="slide6.xml"/><Relationship Id="rId12" Type="http://schemas.openxmlformats.org/officeDocument/2006/relationships/image" Target="../media/image11.jpeg"/><Relationship Id="rId17" Type="http://schemas.openxmlformats.org/officeDocument/2006/relationships/slide" Target="slide17.xml"/><Relationship Id="rId25" Type="http://schemas.openxmlformats.org/officeDocument/2006/relationships/slide" Target="slide18.xml"/><Relationship Id="rId33" Type="http://schemas.openxmlformats.org/officeDocument/2006/relationships/slide" Target="slide10.xml"/><Relationship Id="rId2" Type="http://schemas.openxmlformats.org/officeDocument/2006/relationships/image" Target="../media/image5.jpeg"/><Relationship Id="rId16" Type="http://schemas.openxmlformats.org/officeDocument/2006/relationships/image" Target="../media/image13.jpeg"/><Relationship Id="rId20" Type="http://schemas.openxmlformats.org/officeDocument/2006/relationships/image" Target="../media/image15.jpeg"/><Relationship Id="rId29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13.xml"/><Relationship Id="rId24" Type="http://schemas.openxmlformats.org/officeDocument/2006/relationships/image" Target="../media/image17.jpeg"/><Relationship Id="rId32" Type="http://schemas.openxmlformats.org/officeDocument/2006/relationships/image" Target="../media/image21.jpeg"/><Relationship Id="rId5" Type="http://schemas.openxmlformats.org/officeDocument/2006/relationships/slide" Target="slide4.xml"/><Relationship Id="rId15" Type="http://schemas.openxmlformats.org/officeDocument/2006/relationships/slide" Target="slide9.xml"/><Relationship Id="rId23" Type="http://schemas.openxmlformats.org/officeDocument/2006/relationships/slide" Target="slide14.xml"/><Relationship Id="rId28" Type="http://schemas.openxmlformats.org/officeDocument/2006/relationships/image" Target="../media/image19.jpeg"/><Relationship Id="rId10" Type="http://schemas.openxmlformats.org/officeDocument/2006/relationships/image" Target="../media/image10.png"/><Relationship Id="rId19" Type="http://schemas.openxmlformats.org/officeDocument/2006/relationships/slide" Target="slide7.xml"/><Relationship Id="rId31" Type="http://schemas.openxmlformats.org/officeDocument/2006/relationships/slide" Target="slide16.xml"/><Relationship Id="rId4" Type="http://schemas.openxmlformats.org/officeDocument/2006/relationships/image" Target="../media/image7.png"/><Relationship Id="rId9" Type="http://schemas.openxmlformats.org/officeDocument/2006/relationships/slide" Target="slide12.xml"/><Relationship Id="rId14" Type="http://schemas.openxmlformats.org/officeDocument/2006/relationships/image" Target="../media/image12.jpeg"/><Relationship Id="rId22" Type="http://schemas.openxmlformats.org/officeDocument/2006/relationships/image" Target="../media/image16.png"/><Relationship Id="rId27" Type="http://schemas.openxmlformats.org/officeDocument/2006/relationships/slide" Target="slide5.xml"/><Relationship Id="rId30" Type="http://schemas.openxmlformats.org/officeDocument/2006/relationships/image" Target="../media/image20.jpeg"/><Relationship Id="rId35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201398"/>
            <a:ext cx="2577285" cy="4824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Book Antiqua" panose="02040602050305030304" pitchFamily="18" charset="0"/>
              </a:rPr>
              <a:t>МБУ «Муниципальная информационно-библиотечная система г. Новокузнецка»</a:t>
            </a:r>
            <a:endParaRPr lang="ru-RU" sz="1200" dirty="0" smtClean="0">
              <a:latin typeface="Book Antiqua" panose="02040602050305030304" pitchFamily="18" charset="0"/>
            </a:endParaRPr>
          </a:p>
          <a:p>
            <a:pPr algn="ctr"/>
            <a:r>
              <a:rPr lang="ru-RU" sz="1200" b="1" dirty="0" smtClean="0">
                <a:latin typeface="Book Antiqua" panose="02040602050305030304" pitchFamily="18" charset="0"/>
              </a:rPr>
              <a:t> Центральная детская библиотека им. Э. Д. </a:t>
            </a:r>
            <a:r>
              <a:rPr lang="ru-RU" sz="1200" b="1" dirty="0" err="1" smtClean="0">
                <a:latin typeface="Book Antiqua" panose="02040602050305030304" pitchFamily="18" charset="0"/>
              </a:rPr>
              <a:t>Гольцмана</a:t>
            </a:r>
            <a:endParaRPr lang="ru-RU" sz="1200" dirty="0"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0932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Book Antiqua" panose="02040602050305030304" pitchFamily="18" charset="0"/>
              </a:rPr>
              <a:t>Новокузнецк 2023</a:t>
            </a:r>
            <a:endParaRPr lang="ru-RU" sz="1200" dirty="0">
              <a:latin typeface="Book Antiqua" panose="020406020503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1772816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ДЕДУШКИНЫ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МЕДАЛИ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414908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выставка-память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312" y="522920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6+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36161" y="6025933"/>
            <a:ext cx="208225" cy="21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0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098"/>
            <a:ext cx="2616208" cy="3441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68" y="813344"/>
            <a:ext cx="1510354" cy="268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347864" y="794567"/>
            <a:ext cx="31045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Это сборник небольших рассказов.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Каждый рассказ знакомит с одним из эпизодов героической обороны Одессы осенью 1941 года. На защиту города, вместе с армией и флотом, встали все жители города.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За мужество и героизм своих защитников Одесса получила почётное звание» «Город-герой», а подвиг участников этих событий был отмечен медалью «За оборону Одессы».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351679"/>
            <a:ext cx="1975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«За оборону Одессы»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12580" y="3514376"/>
            <a:ext cx="21672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>
                <a:latin typeface="Arial Narrow" panose="020B0606020202030204" pitchFamily="34" charset="0"/>
              </a:rPr>
              <a:t>Учреждена Указом Президиума Верховного Совета СССР от 22 декабря 1942 года. Награждались все участники обороны Одессы - военнослужащие Красной Армии, Военно-Морского Флота и войск НКВД, а также лица из гражданского населения, принимавшие непосредственное участие в обороне с 5 августа по 16 октября 1941 года. Награждено около 30500 человек (1985).</a:t>
            </a:r>
            <a:endParaRPr lang="ru-RU" sz="800" b="1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7" y="4968385"/>
            <a:ext cx="84562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Родился в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Купинском</a:t>
            </a:r>
            <a:r>
              <a:rPr lang="ru-RU" sz="1200" b="1" dirty="0" smtClean="0">
                <a:latin typeface="Arial Narrow" panose="020B0606020202030204" pitchFamily="34" charset="0"/>
              </a:rPr>
              <a:t> районе Новосибирской области. В 1941 г. был призван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Купинским</a:t>
            </a:r>
            <a:r>
              <a:rPr lang="ru-RU" sz="1200" b="1" dirty="0" smtClean="0">
                <a:latin typeface="Arial Narrow" panose="020B0606020202030204" pitchFamily="34" charset="0"/>
              </a:rPr>
              <a:t> </a:t>
            </a:r>
            <a:r>
              <a:rPr lang="ru-RU" sz="1200" b="1" dirty="0" smtClean="0">
                <a:latin typeface="Arial Narrow" panose="020B0606020202030204" pitchFamily="34" charset="0"/>
              </a:rPr>
              <a:t>РВК, Новосибирской области. Служил в воинской части 1287 1-го Украинского Фронта. 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В бою 29.09.1943 г. уничтожил фашистский самолёт "</a:t>
            </a:r>
            <a:r>
              <a:rPr lang="ru-RU" sz="1200" b="1" dirty="0" err="1" smtClean="0">
                <a:latin typeface="Arial Narrow" panose="020B0606020202030204" pitchFamily="34" charset="0"/>
              </a:rPr>
              <a:t>Хейнкель</a:t>
            </a:r>
            <a:r>
              <a:rPr lang="ru-RU" sz="1200" b="1" dirty="0" smtClean="0">
                <a:latin typeface="Arial Narrow" panose="020B0606020202030204" pitchFamily="34" charset="0"/>
              </a:rPr>
              <a:t> -111", за что был отмечен медалью "За боевые заслуги". 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Принимал участие в наступательных операциях: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Букринской</a:t>
            </a:r>
            <a:r>
              <a:rPr lang="ru-RU" sz="1200" b="1" dirty="0" smtClean="0">
                <a:latin typeface="Arial Narrow" panose="020B0606020202030204" pitchFamily="34" charset="0"/>
              </a:rPr>
              <a:t> (12.10-24.10.43 г.), Киевской (3.11-13.11.43 г.), Житомир-Бердичевской (24.12.43 г. - 15.1.44 г.), Корсунь-Шевченковской (24.1-17.2.44 г.), Львовско-</a:t>
            </a:r>
            <a:r>
              <a:rPr lang="ru-RU" sz="1200" b="1" dirty="0" err="1" smtClean="0">
                <a:latin typeface="Arial Narrow" panose="020B0606020202030204" pitchFamily="34" charset="0"/>
              </a:rPr>
              <a:t>Сандомирской</a:t>
            </a:r>
            <a:r>
              <a:rPr lang="ru-RU" sz="1200" b="1" dirty="0" smtClean="0">
                <a:latin typeface="Arial Narrow" panose="020B0606020202030204" pitchFamily="34" charset="0"/>
              </a:rPr>
              <a:t> (13.7-30.8.44 г. ). Освобождал Западную Украину, Польшу, участвовал в боях за взятие Берлина.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Боевые награды: медаль «За боевые заслуги» (1943), медаль «За боевые заслуги» (1944), медаль «За отвагу», 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оборону Одессы», </a:t>
            </a:r>
            <a:r>
              <a:rPr lang="ru-RU" sz="1200" b="1" dirty="0" smtClean="0">
                <a:latin typeface="Arial Narrow" panose="020B0606020202030204" pitchFamily="34" charset="0"/>
              </a:rPr>
              <a:t>орден Красной Звезды, Орден Славы III степени   (1945). 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40" y="4140041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91941" y="4428345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Киридон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Кузьма Фёдорович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(1921-1979)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460432" y="6453336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86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7"/>
            <a:ext cx="9173515" cy="6858002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2" b="15889"/>
          <a:stretch/>
        </p:blipFill>
        <p:spPr bwMode="auto">
          <a:xfrm>
            <a:off x="323528" y="251099"/>
            <a:ext cx="2376264" cy="319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r="10479"/>
          <a:stretch/>
        </p:blipFill>
        <p:spPr>
          <a:xfrm>
            <a:off x="7301329" y="958332"/>
            <a:ext cx="1405915" cy="251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53228" y="305068"/>
            <a:ext cx="3852196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22 июня 1941 года без объявления войны гитлеровская Германия вероломно напала на нашу Родину. Ожесточенные бои шли на всем громадном фронте - от Чёрного до </a:t>
            </a:r>
            <a:r>
              <a:rPr lang="ru-RU" sz="1100" b="1" dirty="0" err="1" smtClean="0">
                <a:latin typeface="Arial Narrow" panose="020B0606020202030204" pitchFamily="34" charset="0"/>
              </a:rPr>
              <a:t>Баренцова</a:t>
            </a:r>
            <a:r>
              <a:rPr lang="ru-RU" sz="1100" b="1" dirty="0" smtClean="0">
                <a:latin typeface="Arial Narrow" panose="020B0606020202030204" pitchFamily="34" charset="0"/>
              </a:rPr>
              <a:t> моря. Беззаветно сражались наши войска, отстаивая каждый метр родной земли. Но силы были не равными. Враг в начале войны имел преимущества в танках, авиации и другой боевой технике. В сентябре врагу удалось окружить Ленинград. Но взять его фашисты не смогли.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Почти два с половиной года войска Ленинградского фронта, жители города героически сражались с гитлеровцами, выдержали натиск фашистских полчищ и отстояли Ленинград - колыбель Великой Октябрьской социалистической революции.</a:t>
            </a:r>
          </a:p>
          <a:p>
            <a:pPr algn="just"/>
            <a:endParaRPr lang="ru-RU" sz="1100" b="1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Мужество ленинградцев, доблесть защитников города навсегда сохранятся в благодарной памяти нынешнего и грядущих поколений. В этой книге воспроизведены некоторые эпизоды героической обороны города, рассказано о беспримерном подвиге ленинградцев. 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13315" y="266484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«За оборону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Ленинграда»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5424" y="3644288"/>
            <a:ext cx="2069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Учреждена Указом Президиума Верховного Совета СССР от 22 декабря 1942 года. Награждались все участники обороны Ленинграда: </a:t>
            </a:r>
            <a:r>
              <a:rPr lang="ru-RU" sz="700" b="1" dirty="0" err="1" smtClean="0">
                <a:latin typeface="Arial Narrow" panose="020B0606020202030204" pitchFamily="34" charset="0"/>
              </a:rPr>
              <a:t>военнослу-жащие</a:t>
            </a:r>
            <a:r>
              <a:rPr lang="ru-RU" sz="700" b="1" dirty="0" smtClean="0">
                <a:latin typeface="Arial Narrow" panose="020B0606020202030204" pitchFamily="34" charset="0"/>
              </a:rPr>
              <a:t>, участвовавшие в обороне города, рабочие, служащие и другие лица из гражданского населения. Награждено около 1 470 000 человек. Среди них - 15 тысяч блокадных детей и подростков (1985).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31108"/>
            <a:ext cx="1319959" cy="180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4598395"/>
            <a:ext cx="69778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Место рождения: г. Иркутск.  Звание: подполковник.  06.1941-06.1942 гг. – красноармеец, политрук, комиссар пешего и конного взводов разведки комиссар отдельного сапёрного батальона 317 стрелкового полка 92 стрелковой дивизии. С 11.1942 по 10.1943 гг. служил  заместителем командира по политической части. 10.1943-06.1944 гг. - старший инструктор по партийной работе 32 отдельной морской стрелковой бригады 68 армии;  06.1944-09.1944 гг. - парторг полка 344 стрелкового полка 119 стрелковой дивизии 10 гвардейской армии;  09.1944-05.1945 гг. - старший инструктор по организационно-партийной работе 13 инженерно-сапёрной бригады 10 гвардейской армии. </a:t>
            </a:r>
          </a:p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07.1943 г. лёгкое ранение в переносицу,  06.1944 г. тяжёлое осколочное ранение в левую руку. </a:t>
            </a:r>
          </a:p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После войны работал заместителем секретаря парткома, секретарем парткома треста "</a:t>
            </a:r>
            <a:r>
              <a:rPr lang="ru-RU" sz="1050" b="1" dirty="0" err="1" smtClean="0">
                <a:latin typeface="Arial Narrow" panose="020B0606020202030204" pitchFamily="34" charset="0"/>
              </a:rPr>
              <a:t>Кузнецктяжстрой</a:t>
            </a:r>
            <a:r>
              <a:rPr lang="ru-RU" sz="1050" b="1" dirty="0" smtClean="0">
                <a:latin typeface="Arial Narrow" panose="020B0606020202030204" pitchFamily="34" charset="0"/>
              </a:rPr>
              <a:t>", старшим инженером треста "</a:t>
            </a:r>
            <a:r>
              <a:rPr lang="ru-RU" sz="1050" b="1" dirty="0" err="1" smtClean="0">
                <a:latin typeface="Arial Narrow" panose="020B0606020202030204" pitchFamily="34" charset="0"/>
              </a:rPr>
              <a:t>Кузнецкжилстой</a:t>
            </a:r>
            <a:r>
              <a:rPr lang="ru-RU" sz="1050" b="1" dirty="0" smtClean="0">
                <a:latin typeface="Arial Narrow" panose="020B0606020202030204" pitchFamily="34" charset="0"/>
              </a:rPr>
              <a:t>" , председателем Комитета народного и государственного контроля Кузнецкого района г. Новокузнецка.</a:t>
            </a:r>
          </a:p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Боевые награды</a:t>
            </a: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:  медаль «За оборону Ленинграда», </a:t>
            </a:r>
            <a:r>
              <a:rPr lang="ru-RU" sz="1050" b="1" dirty="0" smtClean="0">
                <a:latin typeface="Arial Narrow" panose="020B0606020202030204" pitchFamily="34" charset="0"/>
              </a:rPr>
              <a:t>медаль «За отвагу», орден Красной Звезды,  орден Красной Звезды,  орден Отечественной войны II степени,  орден Отечественной войны II степени,  орден Красного Знамени.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3933056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Вакулин Анатолий Георгиевич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(23.04.1915-10.11.1992)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64240"/>
            <a:ext cx="1080120" cy="79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094366" y="6425980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7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" y="0"/>
            <a:ext cx="9144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2" y="326300"/>
            <a:ext cx="2376261" cy="310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96" y="713454"/>
            <a:ext cx="1441800" cy="255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04976" y="251789"/>
            <a:ext cx="2358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 «За оборону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Советского Заполярья»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2914" y="3264452"/>
            <a:ext cx="243001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Учреждена Указом Президиума Верховного Совета СССР от 5 декабря 1944 года. Награждались все участники обороны Заполярья - военнослужащие Красной Армии, Военно-Морского Флота и войск НКВД, а также лица из гражданского населения, принимавшие непосредственное участие в обороне с 22 июня 1941 года по ноябрь 1944 года. Награждено около 353 240 человек (1995). 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70602" y="654330"/>
            <a:ext cx="32403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Бои с врагом во время Великой Отечественной войны и в тундре и на море Заполярья были жестокие. Советские пехотинцы, моряки, лётчики в тех боях одержали над фашистами полную победу. И Родина наградила всех воинов Карельского фронта и Краснознамённого Северного флота медалями «За оборону Советского Заполярья».</a:t>
            </a:r>
          </a:p>
          <a:p>
            <a:pPr algn="just"/>
            <a:endParaRPr lang="ru-RU" sz="1200" b="1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В книге рассказывается о моряках, удостоившихся этой награды. Имеются замечательные полностраничные и разного формата цветные рисунки с изображением моряков, морских боёв, самолётов и кораблей. 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" t="4507" r="5794" b="7355"/>
          <a:stretch/>
        </p:blipFill>
        <p:spPr bwMode="auto">
          <a:xfrm>
            <a:off x="380541" y="4183238"/>
            <a:ext cx="111876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19672" y="4251165"/>
            <a:ext cx="721033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Родился в </a:t>
            </a:r>
            <a:r>
              <a:rPr lang="ru-RU" sz="1050" b="1" dirty="0" smtClean="0">
                <a:latin typeface="Arial Narrow" panose="020B0606020202030204" pitchFamily="34" charset="0"/>
              </a:rPr>
              <a:t>с. Ярки </a:t>
            </a:r>
            <a:r>
              <a:rPr lang="ru-RU" sz="1050" b="1" dirty="0" err="1" smtClean="0">
                <a:latin typeface="Arial Narrow" panose="020B0606020202030204" pitchFamily="34" charset="0"/>
              </a:rPr>
              <a:t>Абрамовского</a:t>
            </a:r>
            <a:r>
              <a:rPr lang="ru-RU" sz="1050" b="1" dirty="0" smtClean="0">
                <a:latin typeface="Arial Narrow" panose="020B0606020202030204" pitchFamily="34" charset="0"/>
              </a:rPr>
              <a:t> района Воронежской области. Призван на фронт (Советско-финская война) в 1939 г. добровольцем Орджоникидзевским райвоенкоматом </a:t>
            </a:r>
            <a:r>
              <a:rPr lang="ru-RU" sz="1050" b="1" dirty="0" smtClean="0">
                <a:latin typeface="Arial Narrow" panose="020B0606020202030204" pitchFamily="34" charset="0"/>
              </a:rPr>
              <a:t>г. </a:t>
            </a:r>
            <a:r>
              <a:rPr lang="ru-RU" sz="1050" b="1" dirty="0" err="1" smtClean="0">
                <a:latin typeface="Arial Narrow" panose="020B0606020202030204" pitchFamily="34" charset="0"/>
              </a:rPr>
              <a:t>Сталинска</a:t>
            </a:r>
            <a:r>
              <a:rPr lang="ru-RU" sz="1050" b="1" dirty="0" smtClean="0">
                <a:latin typeface="Arial Narrow" panose="020B0606020202030204" pitchFamily="34" charset="0"/>
              </a:rPr>
              <a:t>. Звание: майор. </a:t>
            </a:r>
            <a:r>
              <a:rPr lang="ru-RU" sz="1050" b="1" dirty="0" smtClean="0">
                <a:latin typeface="Arial Narrow" panose="020B0606020202030204" pitchFamily="34" charset="0"/>
              </a:rPr>
              <a:t>В 1940 г. закончил  </a:t>
            </a:r>
            <a:r>
              <a:rPr lang="ru-RU" sz="1050" b="1" dirty="0" smtClean="0">
                <a:latin typeface="Arial Narrow" panose="020B0606020202030204" pitchFamily="34" charset="0"/>
              </a:rPr>
              <a:t>курсы офицерского состава запаса в г. Ачинске. </a:t>
            </a:r>
            <a:r>
              <a:rPr lang="ru-RU" sz="1050" b="1" dirty="0" smtClean="0">
                <a:latin typeface="Arial Narrow" panose="020B0606020202030204" pitchFamily="34" charset="0"/>
              </a:rPr>
              <a:t>Направлен </a:t>
            </a:r>
            <a:r>
              <a:rPr lang="ru-RU" sz="1050" b="1" dirty="0" smtClean="0">
                <a:latin typeface="Arial Narrow" panose="020B0606020202030204" pitchFamily="34" charset="0"/>
              </a:rPr>
              <a:t>на должность командира </a:t>
            </a:r>
            <a:r>
              <a:rPr lang="ru-RU" sz="1050" b="1" dirty="0" smtClean="0">
                <a:latin typeface="Arial Narrow" panose="020B0606020202030204" pitchFamily="34" charset="0"/>
              </a:rPr>
              <a:t>пулемётного </a:t>
            </a:r>
            <a:r>
              <a:rPr lang="ru-RU" sz="1050" b="1" dirty="0" smtClean="0">
                <a:latin typeface="Arial Narrow" panose="020B0606020202030204" pitchFamily="34" charset="0"/>
              </a:rPr>
              <a:t>взвода в 365-й стрелковый полк 119-й стрелковой дивизии Сибирского военного округа.  В составе этой части во время Великой Отечественной войны воевал в боях под Ржевом, </a:t>
            </a:r>
            <a:r>
              <a:rPr lang="ru-RU" sz="1050" b="1" dirty="0" err="1" smtClean="0">
                <a:latin typeface="Arial Narrow" panose="020B0606020202030204" pitchFamily="34" charset="0"/>
              </a:rPr>
              <a:t>Гжатском</a:t>
            </a:r>
            <a:r>
              <a:rPr lang="ru-RU" sz="1050" b="1" dirty="0" smtClean="0">
                <a:latin typeface="Arial Narrow" panose="020B0606020202030204" pitchFamily="34" charset="0"/>
              </a:rPr>
              <a:t>. Был ранен, попал в госпиталь. После излечения получил назначение во вновь формировавшуюся 69-ю морскую бригаду, в составе которой прослужил всю войну, занимая должности от заместителя командира пулемётной роты до командира отдельного автоматного батальона. Участвовал в разгроме </a:t>
            </a:r>
            <a:r>
              <a:rPr lang="ru-RU" sz="1050" b="1" dirty="0" err="1" smtClean="0">
                <a:latin typeface="Arial Narrow" panose="020B0606020202030204" pitchFamily="34" charset="0"/>
              </a:rPr>
              <a:t>белофинов</a:t>
            </a:r>
            <a:r>
              <a:rPr lang="ru-RU" sz="1050" b="1" dirty="0" smtClean="0">
                <a:latin typeface="Arial Narrow" panose="020B0606020202030204" pitchFamily="34" charset="0"/>
              </a:rPr>
              <a:t> (Заполярье) с 1942 по 1944 г. в районе Лодейного поля в должности заместителя командира батальона. В 1945 г. переброшен на запад на 4-й Украинский фронт. Закончил войну на Эльбе в районе </a:t>
            </a:r>
            <a:r>
              <a:rPr lang="ru-RU" sz="1050" b="1" dirty="0" err="1" smtClean="0">
                <a:latin typeface="Arial Narrow" panose="020B0606020202030204" pitchFamily="34" charset="0"/>
              </a:rPr>
              <a:t>Пардубице</a:t>
            </a:r>
            <a:r>
              <a:rPr lang="ru-RU" sz="1050" b="1" dirty="0" smtClean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9311" y="5754518"/>
            <a:ext cx="835714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После окончания войны в 1946 г. прибыл в город Львов на родину. Попал в резерв приказом военного округа, где находился до августа 1946 г. Уволился в запас и прибыл в город Новокузнецк (</a:t>
            </a:r>
            <a:r>
              <a:rPr lang="ru-RU" sz="1050" b="1" dirty="0" err="1" smtClean="0">
                <a:latin typeface="Arial Narrow" panose="020B0606020202030204" pitchFamily="34" charset="0"/>
              </a:rPr>
              <a:t>Сталинск</a:t>
            </a:r>
            <a:r>
              <a:rPr lang="ru-RU" sz="1050" b="1" dirty="0" smtClean="0">
                <a:latin typeface="Arial Narrow" panose="020B0606020202030204" pitchFamily="34" charset="0"/>
              </a:rPr>
              <a:t>). В 1946 г. поступил работать на Кузнецкий завод металлоконструкций им. Молотова. Работал размётчиком, старшим мастером ОТК.</a:t>
            </a:r>
          </a:p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Боевые награды: медаль «За победу над Германией в Великой Отечественной войне 1941-1945 гг.», </a:t>
            </a: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оборону Советского Заполярья», </a:t>
            </a:r>
            <a:r>
              <a:rPr lang="ru-RU" sz="1050" b="1" dirty="0" smtClean="0">
                <a:latin typeface="Arial Narrow" panose="020B0606020202030204" pitchFamily="34" charset="0"/>
              </a:rPr>
              <a:t>орден Александра Невского,  орден Красной Звезды,  орден Отечественной войны II степени, орден Отечественной войны I степени.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92046" y="3687432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Авдеев Иван Петрович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(03.09.1914-02.08.1982)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16350"/>
            <a:ext cx="770384" cy="56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676456" y="6453336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2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6" y="413321"/>
            <a:ext cx="2468800" cy="3215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38536" y="316423"/>
            <a:ext cx="2513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 «За взятие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Будапешта»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5" y="839643"/>
            <a:ext cx="30423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13 февраля 1945 года венгерская столица была полностью освобождена от фашистов.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При сражении за Будапешт, столицу Венгрии, советские войска совершили сложный манёвр - окружили город, в котором находилась огромная гитлеровская группировка, уничтожили её и окончательно освободили венгерский народ от фашистского гнёта. 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66271" y="3419473"/>
            <a:ext cx="2358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>
                <a:latin typeface="Arial Narrow" panose="020B0606020202030204" pitchFamily="34" charset="0"/>
              </a:rPr>
              <a:t>Учреждена указом президиума Верховного совета СССР от 9 июня 1945 года. Награждались военнослужащие Красной Армии, Военно-Морского Флота и войск НКВД - непосредственные участники героического штурма и взятия Будапешта в период 20 декабря 1944 года -15 февраля 1945 года, а также организаторы и руководители боевых операций при взятии этого города. Награждено около 362 050 человек  (1995).</a:t>
            </a:r>
            <a:endParaRPr lang="ru-RU" sz="800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59" y="839643"/>
            <a:ext cx="1399320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4851046"/>
            <a:ext cx="1248157" cy="175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9" y="5006418"/>
            <a:ext cx="69169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Место рождения: Белорусская ССР, </a:t>
            </a:r>
            <a:r>
              <a:rPr lang="ru-RU" sz="1100" b="1" dirty="0" err="1" smtClean="0">
                <a:latin typeface="Arial Narrow" panose="020B0606020202030204" pitchFamily="34" charset="0"/>
              </a:rPr>
              <a:t>Пинская</a:t>
            </a:r>
            <a:r>
              <a:rPr lang="ru-RU" sz="1100" b="1" dirty="0" smtClean="0">
                <a:latin typeface="Arial Narrow" panose="020B0606020202030204" pitchFamily="34" charset="0"/>
              </a:rPr>
              <a:t> область, г. Пинск. Призван 10.09.1941 г. Сталинским ГВК. 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Звание: старший лейтенант. 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10.1941-02.1943 гг. - инструктор политотдела 70 морской стрелковой бригады 7 отдельной армии. 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02.1945-05.1945 гг. - заместитель командира танковой роты по технической части 43 отдельного танкоремонтного батальона. 17.04.1942 г.  лёгкое ранение в лицо. 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После войны работал преподавателем математики Сталинского металлургического института, директором средней школы № 10, директором средней школы № 50</a:t>
            </a:r>
            <a:r>
              <a:rPr lang="ru-RU" sz="1100" b="1" dirty="0" smtClean="0">
                <a:latin typeface="Arial Narrow" panose="020B0606020202030204" pitchFamily="34" charset="0"/>
              </a:rPr>
              <a:t>.</a:t>
            </a:r>
            <a:endParaRPr lang="ru-RU" sz="1100" b="1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Боевые награды: медаль «За взятие Вены»,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взятие Будапешта»,  </a:t>
            </a:r>
            <a:r>
              <a:rPr lang="ru-RU" sz="1100" b="1" dirty="0" smtClean="0">
                <a:latin typeface="Arial Narrow" panose="020B0606020202030204" pitchFamily="34" charset="0"/>
              </a:rPr>
              <a:t>орден Красной Звезды (1945).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9001" y="4201924"/>
            <a:ext cx="4119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Бобров Пётр Яковлевич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(29.06.1910-?)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47697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092280" y="6453336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0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8" y="433901"/>
            <a:ext cx="2421551" cy="319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2526" r="5436" b="3017"/>
          <a:stretch/>
        </p:blipFill>
        <p:spPr>
          <a:xfrm>
            <a:off x="7219392" y="854020"/>
            <a:ext cx="1385056" cy="257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87824" y="382012"/>
            <a:ext cx="381642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В книге Евгения Воробьёва «Последние выстрелы» рассказывается о незапамятных событиях конца Великой войны, когда перед нашей армией стояла важная задача – взять штурмом Кёнигсберг, город-крепость, на месте которого сейчас и процветает Калининград.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А теперь откройте  книгу и  полистайте её страницы. Вот над макетом города-крепости склонились члены командования операцией. Разведчики из укрытия наблюдают за противником, а готовые к взлёту лётчики замерли в ожидании приказа. Храбрый шестнадцатилетний паренёк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Антось</a:t>
            </a:r>
            <a:r>
              <a:rPr lang="ru-RU" sz="1200" b="1" dirty="0" smtClean="0">
                <a:latin typeface="Arial Narrow" panose="020B0606020202030204" pitchFamily="34" charset="0"/>
              </a:rPr>
              <a:t>, рискуя своей жизнью, спасает от взрыва целую штурмовую группу. Советские воины под огнём, без лодок и вёсел форсируют реку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Прегель</a:t>
            </a:r>
            <a:r>
              <a:rPr lang="ru-RU" sz="1200" b="1" dirty="0" smtClean="0">
                <a:latin typeface="Arial Narrow" panose="020B0606020202030204" pitchFamily="34" charset="0"/>
              </a:rPr>
              <a:t>. В разрушенном зоопарке армейские ветеринары спасают уцелевших животных. И, наконец, «разрушенный Кёнигсберг услышал последние выстрелы». На наших позициях появились немецкие солдаты с белыми флагами. 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4247" y="260648"/>
            <a:ext cx="22040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</a:t>
            </a: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«За </a:t>
            </a:r>
            <a:r>
              <a:rPr lang="ru-RU" sz="11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взятие Кёнигсберга</a:t>
            </a:r>
            <a:r>
              <a:rPr lang="ru-RU" sz="11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»</a:t>
            </a:r>
            <a:endParaRPr lang="ru-RU" sz="11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6179" y="3544248"/>
            <a:ext cx="18812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Учреждена Указом Президиума Верховного Совета СССР от 9 июня 1945 года. </a:t>
            </a:r>
            <a:r>
              <a:rPr lang="ru-RU" sz="700" b="1" dirty="0" err="1" smtClean="0">
                <a:latin typeface="Arial Narrow" panose="020B0606020202030204" pitchFamily="34" charset="0"/>
              </a:rPr>
              <a:t>Награж</a:t>
            </a:r>
            <a:r>
              <a:rPr lang="ru-RU" sz="700" b="1" dirty="0" smtClean="0">
                <a:latin typeface="Arial Narrow" panose="020B0606020202030204" pitchFamily="34" charset="0"/>
              </a:rPr>
              <a:t>-даются военнослужащие Красной Армии, Военно-Морского Флота и войск НКВД - непосредственные участники героического штурма и взятия города-крепости </a:t>
            </a:r>
            <a:r>
              <a:rPr lang="ru-RU" sz="700" b="1" dirty="0" err="1" smtClean="0">
                <a:latin typeface="Arial Narrow" panose="020B0606020202030204" pitchFamily="34" charset="0"/>
              </a:rPr>
              <a:t>Кёниг-сберг</a:t>
            </a:r>
            <a:r>
              <a:rPr lang="ru-RU" sz="700" b="1" dirty="0" smtClean="0">
                <a:latin typeface="Arial Narrow" panose="020B0606020202030204" pitchFamily="34" charset="0"/>
              </a:rPr>
              <a:t>,   а также организаторы и руководи-</a:t>
            </a:r>
            <a:r>
              <a:rPr lang="ru-RU" sz="700" b="1" dirty="0" err="1" smtClean="0">
                <a:latin typeface="Arial Narrow" panose="020B0606020202030204" pitchFamily="34" charset="0"/>
              </a:rPr>
              <a:t>тели</a:t>
            </a:r>
            <a:r>
              <a:rPr lang="ru-RU" sz="700" b="1" dirty="0" smtClean="0">
                <a:latin typeface="Arial Narrow" panose="020B0606020202030204" pitchFamily="34" charset="0"/>
              </a:rPr>
              <a:t> боевых операций при взятии этого города. Награждено около 760 000 человек (1987).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9160"/>
            <a:ext cx="1233050" cy="164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91679" y="4731974"/>
            <a:ext cx="710577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Место рождения: Чувашская АССР, Комсомольский район, </a:t>
            </a:r>
            <a:r>
              <a:rPr lang="ru-RU" sz="1100" b="1" dirty="0" smtClean="0">
                <a:latin typeface="Arial Narrow" panose="020B0606020202030204" pitchFamily="34" charset="0"/>
              </a:rPr>
              <a:t>с. </a:t>
            </a:r>
            <a:r>
              <a:rPr lang="ru-RU" sz="1100" b="1" dirty="0" err="1" smtClean="0">
                <a:latin typeface="Arial Narrow" panose="020B0606020202030204" pitchFamily="34" charset="0"/>
              </a:rPr>
              <a:t>Тугаево</a:t>
            </a:r>
            <a:r>
              <a:rPr lang="ru-RU" sz="1100" b="1" dirty="0" smtClean="0">
                <a:latin typeface="Arial Narrow" panose="020B0606020202030204" pitchFamily="34" charset="0"/>
              </a:rPr>
              <a:t>. Призван 15.12.1942 </a:t>
            </a:r>
            <a:r>
              <a:rPr lang="ru-RU" sz="1100" b="1" dirty="0" smtClean="0">
                <a:latin typeface="Arial Narrow" panose="020B0606020202030204" pitchFamily="34" charset="0"/>
              </a:rPr>
              <a:t>г. </a:t>
            </a:r>
            <a:r>
              <a:rPr lang="ru-RU" sz="1100" b="1" dirty="0" err="1" smtClean="0">
                <a:latin typeface="Arial Narrow" panose="020B0606020202030204" pitchFamily="34" charset="0"/>
              </a:rPr>
              <a:t>Канашским</a:t>
            </a:r>
            <a:r>
              <a:rPr lang="ru-RU" sz="1100" b="1" dirty="0" smtClean="0">
                <a:latin typeface="Arial Narrow" panose="020B0606020202030204" pitchFamily="34" charset="0"/>
              </a:rPr>
              <a:t> ГВК Чувашской АССР.  Звание: лейтенант.  09.1943-10.1943 гг. - помощник командира стрелкового взвода 1196 стрелкового полка 359 стрелковой дивизии 31 армии. 10.1943-02.1944 гг. - помощник командира взвода пешей разведки 289 разведывательной роты 331 стрелковой дивизии 31 армии.  04.1945-05.1945 гг. - командир стрелкового взвода 1314 стрелкового ордена Кутузова полка 17 стрелковой </a:t>
            </a:r>
            <a:r>
              <a:rPr lang="ru-RU" sz="1100" b="1" dirty="0" err="1" smtClean="0">
                <a:latin typeface="Arial Narrow" panose="020B0606020202030204" pitchFamily="34" charset="0"/>
              </a:rPr>
              <a:t>Бобруйской</a:t>
            </a:r>
            <a:r>
              <a:rPr lang="ru-RU" sz="1100" b="1" dirty="0" smtClean="0">
                <a:latin typeface="Arial Narrow" panose="020B0606020202030204" pitchFamily="34" charset="0"/>
              </a:rPr>
              <a:t> Краснознамённой дивизии. 24.09.1943 г. - лёгкое ранение, 14.12.1943 г. - тяжёлое ранение, 29.02.1944 г. - лёгкое ранение. 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После войны проживал в Новокузнецке. Работал горнорабочим шахты "</a:t>
            </a:r>
            <a:r>
              <a:rPr lang="ru-RU" sz="1100" b="1" dirty="0" err="1" smtClean="0">
                <a:latin typeface="Arial Narrow" panose="020B0606020202030204" pitchFamily="34" charset="0"/>
              </a:rPr>
              <a:t>Байдаевская</a:t>
            </a:r>
            <a:r>
              <a:rPr lang="ru-RU" sz="1100" b="1" dirty="0" smtClean="0">
                <a:latin typeface="Arial Narrow" panose="020B0606020202030204" pitchFamily="34" charset="0"/>
              </a:rPr>
              <a:t>", плотником ОРС треста "</a:t>
            </a:r>
            <a:r>
              <a:rPr lang="ru-RU" sz="1100" b="1" dirty="0" err="1" smtClean="0">
                <a:latin typeface="Arial Narrow" panose="020B0606020202030204" pitchFamily="34" charset="0"/>
              </a:rPr>
              <a:t>Куйбышевуголь</a:t>
            </a:r>
            <a:r>
              <a:rPr lang="ru-RU" sz="1100" b="1" dirty="0" smtClean="0">
                <a:latin typeface="Arial Narrow" panose="020B0606020202030204" pitchFamily="34" charset="0"/>
              </a:rPr>
              <a:t>", старшим кондуктором погрузочно-транспортного управления треста "</a:t>
            </a:r>
            <a:r>
              <a:rPr lang="ru-RU" sz="1100" b="1" dirty="0" err="1" smtClean="0">
                <a:latin typeface="Arial Narrow" panose="020B0606020202030204" pitchFamily="34" charset="0"/>
              </a:rPr>
              <a:t>Куйбышевуголь</a:t>
            </a:r>
            <a:r>
              <a:rPr lang="ru-RU" sz="1100" b="1" dirty="0" smtClean="0">
                <a:latin typeface="Arial Narrow" panose="020B0606020202030204" pitchFamily="34" charset="0"/>
              </a:rPr>
              <a:t>", электрослесарем, помощником машиниста паровоза завода "</a:t>
            </a:r>
            <a:r>
              <a:rPr lang="ru-RU" sz="1100" b="1" dirty="0" err="1" smtClean="0">
                <a:latin typeface="Arial Narrow" panose="020B0606020202030204" pitchFamily="34" charset="0"/>
              </a:rPr>
              <a:t>Сантехлит</a:t>
            </a:r>
            <a:r>
              <a:rPr lang="ru-RU" sz="1100" b="1" dirty="0" smtClean="0">
                <a:latin typeface="Arial Narrow" panose="020B0606020202030204" pitchFamily="34" charset="0"/>
              </a:rPr>
              <a:t>", составителем поездов на Кузнецком металлургическом </a:t>
            </a:r>
            <a:r>
              <a:rPr lang="ru-RU" sz="1100" b="1" dirty="0" smtClean="0">
                <a:latin typeface="Arial Narrow" panose="020B0606020202030204" pitchFamily="34" charset="0"/>
              </a:rPr>
              <a:t>комбинате. Боевые </a:t>
            </a:r>
            <a:r>
              <a:rPr lang="ru-RU" sz="1100" b="1" dirty="0" smtClean="0">
                <a:latin typeface="Arial Narrow" panose="020B0606020202030204" pitchFamily="34" charset="0"/>
              </a:rPr>
              <a:t>награды: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взятие Кёнигсберга», </a:t>
            </a:r>
            <a:r>
              <a:rPr lang="ru-RU" sz="1100" b="1" dirty="0" smtClean="0">
                <a:latin typeface="Arial Narrow" panose="020B0606020202030204" pitchFamily="34" charset="0"/>
              </a:rPr>
              <a:t>орден Красного Знамени, орден Красной Звезды, орден Отечественной войны II степени, орден Отечественной войны I степени.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42087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Казаков Анатолий Федотович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(02.08.1926-?)</a:t>
            </a:r>
            <a:endParaRPr lang="ru-RU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45701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604448" y="6525344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5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3" y="329532"/>
            <a:ext cx="2382319" cy="3175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50" y="852752"/>
            <a:ext cx="1451286" cy="257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73386" y="276290"/>
            <a:ext cx="37823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Шёл 1945 год — последний год Великой Отечественной войны. Советские войска били врага за пределами нашей страны. Враг продолжал сопротивляться. Но наши солдаты верили в своё правое дело и продолжали прилагать огромные усилия, чтобы окончательно разгромить злейшего врага.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13 апреля 1945 года войска Советской Армии после ожесточённых боёв одержали победу над фашистами в боях за Вену — столицу Австрии. Участники этих боевых действий были награждены медалью «За взятие Вены». 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370" y="276290"/>
            <a:ext cx="1943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«За взятие Вены»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19375" y="3524254"/>
            <a:ext cx="19442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Учреждена Указом Президиума Верховного Совета СССР от 9 июня 1945 года. Награждаются военнослужащие Красной Армии, Военно-Морского Флота и войск НКВД - непосредственные участники штурма и взятия Вены в период 16 марта-13 апреля 1945 года, а также организаторы и руководители боевых операций при взятии этого города. Награждено  277 380 человек (1995).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17053"/>
            <a:ext cx="1282288" cy="181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71800" y="3969865"/>
            <a:ext cx="4023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Ващенко Андрей Алексеевич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(13.12.1906-12.12.2004)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392" y="4724544"/>
            <a:ext cx="6942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Место рождения: Украинская ССР, Черниговская область,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Корюковский</a:t>
            </a:r>
            <a:r>
              <a:rPr lang="ru-RU" sz="1200" b="1" dirty="0" smtClean="0">
                <a:latin typeface="Arial Narrow" panose="020B0606020202030204" pitchFamily="34" charset="0"/>
              </a:rPr>
              <a:t> район, село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Наумовка</a:t>
            </a:r>
            <a:r>
              <a:rPr lang="ru-RU" sz="1200" b="1" dirty="0" smtClean="0">
                <a:latin typeface="Arial Narrow" panose="020B0606020202030204" pitchFamily="34" charset="0"/>
              </a:rPr>
              <a:t>. Призван 28.10.1928 г.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Корюковским</a:t>
            </a:r>
            <a:r>
              <a:rPr lang="ru-RU" sz="1200" b="1" dirty="0" smtClean="0">
                <a:latin typeface="Arial Narrow" panose="020B0606020202030204" pitchFamily="34" charset="0"/>
              </a:rPr>
              <a:t> РВК Черниговской области. 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Звание: подполковник. 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06.1944-09.05.1945 гг. - заместитель начальника штаба полка по оперативно-разведывательной части 56 истребительного авиационного полка 194 истребительной авиационной дивизии 16 воздушной армии.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После войны проживал в Новокузнецке. Работал помощником начальника управления и начальника снабжения Стройуправления треста "</a:t>
            </a:r>
            <a:r>
              <a:rPr lang="ru-RU" sz="1200" b="1" dirty="0" err="1" smtClean="0">
                <a:latin typeface="Arial Narrow" panose="020B0606020202030204" pitchFamily="34" charset="0"/>
              </a:rPr>
              <a:t>Кузнецкуголь</a:t>
            </a:r>
            <a:r>
              <a:rPr lang="ru-RU" sz="1200" b="1" dirty="0" smtClean="0">
                <a:latin typeface="Arial Narrow" panose="020B0606020202030204" pitchFamily="34" charset="0"/>
              </a:rPr>
              <a:t>", заместителем начальника управления Кузнецкого строительного управления № 8 треста "</a:t>
            </a:r>
            <a:r>
              <a:rPr lang="ru-RU" sz="1200" b="1" dirty="0" err="1" smtClean="0">
                <a:latin typeface="Arial Narrow" panose="020B0606020202030204" pitchFamily="34" charset="0"/>
              </a:rPr>
              <a:t>Куйбышевуголь</a:t>
            </a:r>
            <a:r>
              <a:rPr lang="ru-RU" sz="1200" b="1" dirty="0" smtClean="0">
                <a:latin typeface="Arial Narrow" panose="020B0606020202030204" pitchFamily="34" charset="0"/>
              </a:rPr>
              <a:t>" г. Новокузнецка.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Боевые награды: медаль «За взятие Будапешта», 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взятие Вены»</a:t>
            </a:r>
            <a:r>
              <a:rPr lang="ru-RU" sz="1200" b="1" dirty="0" smtClean="0">
                <a:latin typeface="Arial Narrow" panose="020B0606020202030204" pitchFamily="34" charset="0"/>
              </a:rPr>
              <a:t>, орден Красной Звезды, орден Отечественной войны II степени (1985</a:t>
            </a:r>
            <a:r>
              <a:rPr lang="ru-RU" sz="1200" b="1" dirty="0" smtClean="0">
                <a:latin typeface="Arial Narrow" panose="020B0606020202030204" pitchFamily="34" charset="0"/>
              </a:rPr>
              <a:t>).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532440" y="6453336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9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b="1583"/>
          <a:stretch/>
        </p:blipFill>
        <p:spPr bwMode="auto">
          <a:xfrm>
            <a:off x="323750" y="379649"/>
            <a:ext cx="2262983" cy="301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4425" r="16463" b="3245"/>
          <a:stretch/>
        </p:blipFill>
        <p:spPr>
          <a:xfrm>
            <a:off x="6876257" y="993328"/>
            <a:ext cx="1367802" cy="240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156176" y="260648"/>
            <a:ext cx="278679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 «За доблестный труд</a:t>
            </a: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в Великой Отечественной войне </a:t>
            </a: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1941-1945 гг.»</a:t>
            </a:r>
            <a:endParaRPr lang="ru-RU" sz="11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93291" y="3416001"/>
            <a:ext cx="24758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Учреждена Указом Президиума ВС СССР от 6 июня 1945 года. Награждаются: рабочие, инженерно-технический персонал и служащие промышленности и транспорта; колхозники и специалисты сельского хозяйства; работники науки, техники, искусства и литературы; работники советских, партийных, профсоюзных и других общественных организаций – </a:t>
            </a:r>
            <a:r>
              <a:rPr lang="ru-RU" sz="700" b="1" dirty="0" err="1" smtClean="0">
                <a:latin typeface="Arial Narrow" panose="020B0606020202030204" pitchFamily="34" charset="0"/>
              </a:rPr>
              <a:t>обеспе-чивших</a:t>
            </a:r>
            <a:r>
              <a:rPr lang="ru-RU" sz="700" b="1" dirty="0" smtClean="0">
                <a:latin typeface="Arial Narrow" panose="020B0606020202030204" pitchFamily="34" charset="0"/>
              </a:rPr>
              <a:t> своим доблестным и самоотверженным трудом победу. Награждено около 16 096 750 человек (1987).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64657" y="545488"/>
            <a:ext cx="3156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Медаль «За доблестный труд в Великой Отечественной войне 1941-1945 гг.» была учреждена для награждения всех тех кто трудился не покладая рук, для того чтобы отметить всех кто своим доблестным и самоотверженным трудом обеспечивал победу Советского Союза над Германией в Великой Отечественной войне.</a:t>
            </a:r>
          </a:p>
          <a:p>
            <a:pPr algn="just"/>
            <a:endParaRPr lang="ru-RU" sz="1200" b="1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Эта книга посвящена детям и подросткам, трудившимся в тылу. В ней рассказывается о судьбе ленинградского мальчишки Гриши Ефремова, осиротевшего в самом начале войны. Это рассказ о поисках семьи, о дружбе и человечности. 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0"/>
          <a:stretch/>
        </p:blipFill>
        <p:spPr bwMode="auto">
          <a:xfrm>
            <a:off x="323750" y="4591813"/>
            <a:ext cx="1334165" cy="193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63688" y="4647270"/>
            <a:ext cx="699965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В 1939 г. призван в РККА. Служил сержантом в 51 стрелковой дивизии, которая принимала участие в советско-финской войне 1939-1940 гг.  В 1941 г. в составе 51 стрелкового полка принимал участие в Московской битве. </a:t>
            </a:r>
            <a:r>
              <a:rPr lang="ru-RU" sz="1100" b="1" dirty="0" smtClean="0">
                <a:latin typeface="Arial Narrow" panose="020B0606020202030204" pitchFamily="34" charset="0"/>
              </a:rPr>
              <a:t> 26.10.1941 </a:t>
            </a:r>
            <a:r>
              <a:rPr lang="ru-RU" sz="1100" b="1" dirty="0" smtClean="0">
                <a:latin typeface="Arial Narrow" panose="020B0606020202030204" pitchFamily="34" charset="0"/>
              </a:rPr>
              <a:t>г. - слепое осколочное ранение правого бедра</a:t>
            </a:r>
            <a:r>
              <a:rPr lang="ru-RU" sz="1100" b="1" dirty="0" smtClean="0">
                <a:latin typeface="Arial Narrow" panose="020B0606020202030204" pitchFamily="34" charset="0"/>
              </a:rPr>
              <a:t>. </a:t>
            </a:r>
            <a:r>
              <a:rPr lang="ru-RU" sz="1100" b="1" dirty="0" smtClean="0">
                <a:latin typeface="Arial Narrow" panose="020B0606020202030204" pitchFamily="34" charset="0"/>
              </a:rPr>
              <a:t>После ранения его признали годным к строевой службе, которую он продолжил в звании младшего политрука в 1236 стрелковом Выборгском Краснознаменном ордена Александра Невского </a:t>
            </a:r>
            <a:r>
              <a:rPr lang="ru-RU" sz="1100" b="1" dirty="0" smtClean="0">
                <a:latin typeface="Arial Narrow" panose="020B0606020202030204" pitchFamily="34" charset="0"/>
              </a:rPr>
              <a:t> полку</a:t>
            </a:r>
            <a:r>
              <a:rPr lang="ru-RU" sz="1100" b="1" dirty="0" smtClean="0">
                <a:latin typeface="Arial Narrow" panose="020B0606020202030204" pitchFamily="34" charset="0"/>
              </a:rPr>
              <a:t>. </a:t>
            </a:r>
            <a:r>
              <a:rPr lang="ru-RU" sz="1100" b="1" dirty="0">
                <a:latin typeface="Arial Narrow" panose="020B0606020202030204" pitchFamily="34" charset="0"/>
              </a:rPr>
              <a:t>В феврале 1942 года 1236 полк принимал участие в боях на линии Новгород-Чудово. 13.06.1942 г. тяжело ранен, слепое осколочное ранение верхнего правого века с повреждением правого глаза, пробыл в Эвакуационном госпитале № 1673 до ноября 1942 г. В результате ранения был комиссован. </a:t>
            </a:r>
            <a:endParaRPr lang="ru-RU" sz="1100" b="1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После </a:t>
            </a:r>
            <a:r>
              <a:rPr lang="ru-RU" sz="1100" b="1" dirty="0">
                <a:latin typeface="Arial Narrow" panose="020B0606020202030204" pitchFamily="34" charset="0"/>
              </a:rPr>
              <a:t>войны проживал в Новокузнецке. Работал на железной дороге начальником кольцевых маршрутов, работал на КМК мастером. </a:t>
            </a:r>
          </a:p>
          <a:p>
            <a:pPr algn="just"/>
            <a:r>
              <a:rPr lang="ru-RU" sz="1100" b="1" dirty="0">
                <a:latin typeface="Arial Narrow" panose="020B0606020202030204" pitchFamily="34" charset="0"/>
              </a:rPr>
              <a:t>Трудовые награды:  медаль «За трудовое отличие», 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доблестный труд в Великой Отечественной войне 1941-1945 гг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.».</a:t>
            </a:r>
            <a:endParaRPr lang="ru-RU" sz="11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56467" y="4033776"/>
            <a:ext cx="359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Кудашкин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Александр Иванович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(09.05.1915-07.08.1959)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88" y="3630001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532440" y="6525344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44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205"/>
            <a:ext cx="9144000" cy="6892409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4" y="391858"/>
            <a:ext cx="2448266" cy="328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87824" y="332656"/>
            <a:ext cx="36004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Последним городом, за освобождение которого была учреждена медаль, стала столица Чехословакии – Прага. Когда советские войска добивали гитлеровцев в Берлине, 5 мая в Праге с оружием в руках выступили антифашисты. Сообщение о падении Берлина ещё более активизировало население чехословацкой столицы. Центром восстания стала Старая Прага – район, насыщенный историческими, культурными и архитектурными памятниками. Гитлеровцы бросили на подавление восстания весь свой Пражский гарнизон с танками, артиллерией и авиацией. Тогда повстанцы обратились по радио к Красной армии с просьбой о помощи.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Призыв был услышан, и советские танковые корпуса ринулись от Дрездена к Праге. В ночь с 8 на 9 мая первые танки армий генералов Д. Д. Лелюшенко и П. С. Рыбалко ворвались в Прагу. К середине следующего дня город был полностью очищен от гитлеровцев.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96" y="650305"/>
            <a:ext cx="1556255" cy="277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732240" y="188640"/>
            <a:ext cx="2247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«За освобождение Праги»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8225" y="3412080"/>
            <a:ext cx="2222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Учреждена Указом Президиума Верховного Совета СССР от 9 июня 1945 года. Награждаются военнослужащие Красной Армии, Военно-Морского Флота и войск НКВД - </a:t>
            </a:r>
            <a:r>
              <a:rPr lang="ru-RU" sz="800" b="1" dirty="0" smtClean="0">
                <a:latin typeface="Arial Narrow" panose="020B0606020202030204" pitchFamily="34" charset="0"/>
              </a:rPr>
              <a:t>непосредственные</a:t>
            </a:r>
            <a:r>
              <a:rPr lang="ru-RU" sz="700" b="1" dirty="0" smtClean="0">
                <a:latin typeface="Arial Narrow" panose="020B0606020202030204" pitchFamily="34" charset="0"/>
              </a:rPr>
              <a:t> участники героического штурма и освобождения Праги в период 3-9 мая 1945 года, а также организаторы и руководители боевых операций при освобождении этого города. Награждено свыше 395 000 человек (1962).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74248" y="4235821"/>
            <a:ext cx="4157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Крупнов Алексей Филиппович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(12.04.1912-?)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869160"/>
            <a:ext cx="1202375" cy="167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23534" y="4759041"/>
            <a:ext cx="694917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Призван 09.11.1934 г. Кировским РВК Тамбовской области. Звание: подполковник.  06.1941-04.1942 гг. - командир батальона 673 мотострелкового полка 220 мотомеханизированной дивизии. 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01.1943-05.1945 гг. - офицер связи, заместитель командира полка по стрелковой части, командир стрелкового полка 3-й гвардейской армии 906 стрелкового полка 243 стрелковой дивизии, 889 стрелкового полка 197 стрелковый дивизии, 188 стрелкового </a:t>
            </a:r>
            <a:r>
              <a:rPr lang="ru-RU" sz="1100" b="1" dirty="0" err="1" smtClean="0">
                <a:latin typeface="Arial Narrow" panose="020B0606020202030204" pitchFamily="34" charset="0"/>
              </a:rPr>
              <a:t>Оргунского</a:t>
            </a:r>
            <a:r>
              <a:rPr lang="ru-RU" sz="1100" b="1" dirty="0" smtClean="0">
                <a:latin typeface="Arial Narrow" panose="020B0606020202030204" pitchFamily="34" charset="0"/>
              </a:rPr>
              <a:t> ордена Богдана Хмельницкого 2-й степени стрелкового полка 106 стрелковой дивизии, 14.09.1944 г. лёгкое множественное слепое непроникающее ранение грудной </a:t>
            </a:r>
            <a:r>
              <a:rPr lang="ru-RU" sz="1100" b="1" dirty="0" smtClean="0">
                <a:latin typeface="Arial Narrow" panose="020B0606020202030204" pitchFamily="34" charset="0"/>
              </a:rPr>
              <a:t> клетки</a:t>
            </a:r>
            <a:r>
              <a:rPr lang="ru-RU" sz="1100" b="1" dirty="0" smtClean="0"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После </a:t>
            </a:r>
            <a:r>
              <a:rPr lang="ru-RU" sz="1100" b="1" dirty="0" smtClean="0">
                <a:latin typeface="Arial Narrow" panose="020B0606020202030204" pitchFamily="34" charset="0"/>
              </a:rPr>
              <a:t>войны проживал в Новокузнецке. Работал жестянщиком пассажирского вагонного депо, жестянщиком треста "</a:t>
            </a:r>
            <a:r>
              <a:rPr lang="ru-RU" sz="1100" b="1" dirty="0" err="1" smtClean="0">
                <a:latin typeface="Arial Narrow" panose="020B0606020202030204" pitchFamily="34" charset="0"/>
              </a:rPr>
              <a:t>Сибпромвентиляция</a:t>
            </a:r>
            <a:r>
              <a:rPr lang="ru-RU" sz="1100" b="1" dirty="0" smtClean="0">
                <a:latin typeface="Arial Narrow" panose="020B0606020202030204" pitchFamily="34" charset="0"/>
              </a:rPr>
              <a:t>".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Боевые награды:  медаль «За взятие Берлина»,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освобождение Праги» </a:t>
            </a:r>
            <a:r>
              <a:rPr lang="ru-RU" sz="1100" b="1" dirty="0" smtClean="0">
                <a:latin typeface="Arial Narrow" panose="020B0606020202030204" pitchFamily="34" charset="0"/>
              </a:rPr>
              <a:t>(1945), орден Кутузова III степени (1945), орден Красного Знамени (1944), </a:t>
            </a:r>
            <a:r>
              <a:rPr lang="ru-RU" sz="1100" b="1" dirty="0" smtClean="0">
                <a:latin typeface="Arial Narrow" panose="020B0606020202030204" pitchFamily="34" charset="0"/>
              </a:rPr>
              <a:t> орден </a:t>
            </a:r>
            <a:r>
              <a:rPr lang="ru-RU" sz="1100" b="1" dirty="0" smtClean="0">
                <a:latin typeface="Arial Narrow" panose="020B0606020202030204" pitchFamily="34" charset="0"/>
              </a:rPr>
              <a:t>Красного Знамени (1945).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53" y="3983414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052503" y="6453336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9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9"/>
            <a:ext cx="9144000" cy="6866939"/>
          </a:xfrm>
          <a:prstGeom prst="rect">
            <a:avLst/>
          </a:prstGeom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959" r="14791" b="23997"/>
          <a:stretch/>
        </p:blipFill>
        <p:spPr bwMode="auto">
          <a:xfrm>
            <a:off x="316167" y="394991"/>
            <a:ext cx="2253167" cy="2817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7"/>
          <a:stretch/>
        </p:blipFill>
        <p:spPr>
          <a:xfrm>
            <a:off x="7070250" y="672857"/>
            <a:ext cx="1506485" cy="252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876256" y="214780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«За взятие Берлина»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7" y="289576"/>
            <a:ext cx="3847375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Шёл последний год Великой Отечественной войны. Советская Армия наступала. Немало славных побед одержали наши войска над фашистами. Но для полной победы надо было взять столицу и окончательно сокрушить злого врага. В апреле 1945 года битва за Берлин началась. Три советских фронта прорывали фашистскую оборону. Три советских маршала: Георгий Константинович Жуков, Иван Степанович Конев, Константин Константинович Рокоссовский - руководили действиями этих фронтов.</a:t>
            </a:r>
          </a:p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Много воинских подвигов совершили советские солдаты, нанося последний удар фашистам. Вскоре Берлин пал, а ещё через несколько дней фашисты окончательно признали себя побеждёнными.</a:t>
            </a:r>
          </a:p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Великая Отечественная война советского народа против фашистских захватчиков окончилась полной нашей победой. За штурм и взятие Берлина была учреждена специальная медаль. Тысячи советских воинов - героев боёв за Берлин были награждены этой медалью. О последних днях войны, о штурме Берлина и написаны эти рассказы. 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6380" y="3273760"/>
            <a:ext cx="203422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Медаль учреждена Указом Президиума Верховного Совета СССР от 9 июня 1945 года. Удостаивались советские военнослужащие, при-</a:t>
            </a:r>
            <a:r>
              <a:rPr lang="ru-RU" sz="700" b="1" dirty="0" err="1" smtClean="0">
                <a:latin typeface="Arial Narrow" panose="020B0606020202030204" pitchFamily="34" charset="0"/>
              </a:rPr>
              <a:t>нимавшие</a:t>
            </a:r>
            <a:r>
              <a:rPr lang="ru-RU" sz="700" b="1" dirty="0" smtClean="0">
                <a:latin typeface="Arial Narrow" panose="020B0606020202030204" pitchFamily="34" charset="0"/>
              </a:rPr>
              <a:t> непосредственное участие в штурме Берлина, а также организаторы и руководители боевых операций при взятии этого города. </a:t>
            </a:r>
            <a:r>
              <a:rPr lang="ru-RU" sz="700" b="1" dirty="0" err="1" smtClean="0">
                <a:latin typeface="Arial Narrow" panose="020B0606020202030204" pitchFamily="34" charset="0"/>
              </a:rPr>
              <a:t>Награждёно</a:t>
            </a:r>
            <a:r>
              <a:rPr lang="ru-RU" sz="700" b="1" dirty="0" smtClean="0">
                <a:latin typeface="Arial Narrow" panose="020B0606020202030204" pitchFamily="34" charset="0"/>
              </a:rPr>
              <a:t> около 1 100 000 человек. 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17457" y="3621700"/>
            <a:ext cx="4573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Толстогузов Николай Васильевич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(21.12.1921-22.06.1995)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/>
          <a:stretch/>
        </p:blipFill>
        <p:spPr bwMode="auto">
          <a:xfrm>
            <a:off x="7654713" y="5123416"/>
            <a:ext cx="1080120" cy="138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1982" y="4149080"/>
            <a:ext cx="85620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Родился в </a:t>
            </a:r>
            <a:r>
              <a:rPr lang="ru-RU" sz="1050" b="1" dirty="0" smtClean="0">
                <a:latin typeface="Arial Narrow" panose="020B0606020202030204" pitchFamily="34" charset="0"/>
              </a:rPr>
              <a:t>г. </a:t>
            </a:r>
            <a:r>
              <a:rPr lang="ru-RU" sz="1050" b="1" dirty="0" smtClean="0">
                <a:latin typeface="Arial Narrow" panose="020B0606020202030204" pitchFamily="34" charset="0"/>
              </a:rPr>
              <a:t>Бийске Алтайского края в семье рабочего-железнодорожника. В 1935 г. семья </a:t>
            </a:r>
            <a:r>
              <a:rPr lang="ru-RU" sz="1050" b="1" dirty="0" smtClean="0">
                <a:latin typeface="Arial Narrow" panose="020B0606020202030204" pitchFamily="34" charset="0"/>
              </a:rPr>
              <a:t>переехала </a:t>
            </a:r>
            <a:r>
              <a:rPr lang="ru-RU" sz="1050" b="1" dirty="0" smtClean="0">
                <a:latin typeface="Arial Narrow" panose="020B0606020202030204" pitchFamily="34" charset="0"/>
              </a:rPr>
              <a:t>в Новокузнецк, где Николай Васильевич окончил школу № 90 и в 1939 г. поступил в Сибирский металлургический институт. В 1939 г. </a:t>
            </a:r>
            <a:r>
              <a:rPr lang="ru-RU" sz="1050" b="1" dirty="0" smtClean="0">
                <a:latin typeface="Arial Narrow" panose="020B0606020202030204" pitchFamily="34" charset="0"/>
              </a:rPr>
              <a:t>призван </a:t>
            </a:r>
            <a:r>
              <a:rPr lang="ru-RU" sz="1050" b="1" dirty="0" smtClean="0">
                <a:latin typeface="Arial Narrow" panose="020B0606020202030204" pitchFamily="34" charset="0"/>
              </a:rPr>
              <a:t>в армию. Служил в Монголии, воевал на Халхин-Голе. Прошёл Великую Отечественную </a:t>
            </a:r>
            <a:r>
              <a:rPr lang="ru-RU" sz="1000" b="1" dirty="0" smtClean="0">
                <a:latin typeface="Arial Narrow" panose="020B0606020202030204" pitchFamily="34" charset="0"/>
              </a:rPr>
              <a:t>войну</a:t>
            </a:r>
            <a:r>
              <a:rPr lang="ru-RU" sz="1050" b="1" dirty="0" smtClean="0">
                <a:latin typeface="Arial Narrow" panose="020B0606020202030204" pitchFamily="34" charset="0"/>
              </a:rPr>
              <a:t> от начала до конца. С октября 1941 г. сражался под Москвой, участвовал в боях на Дону и Днепре, освобождал города Киев и Львов, с жестокими боями прошёл Южную Польшу, форсировал Сан и Вислу, воевал в Германии, участвовал во встрече союзников на Эльбе. Вместе с войсками Первого Белорусского фронта участвовал в разгроме берлинской группировки немцев. Войну завершил в столице Чехословакии - Праге.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5131746"/>
            <a:ext cx="720497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После войны, окончив Сибирский металлургический институт, поступил в аспирантуру, защитил кандидатскую диссертацию. В 1955 г. присвоено учёное звание доцента, избран проректором по учебной работе СМИ. </a:t>
            </a:r>
            <a:r>
              <a:rPr lang="ru-RU" sz="1050" b="1" dirty="0" smtClean="0">
                <a:latin typeface="Arial Narrow" panose="020B0606020202030204" pitchFamily="34" charset="0"/>
              </a:rPr>
              <a:t> В </a:t>
            </a:r>
            <a:r>
              <a:rPr lang="ru-RU" sz="1050" b="1" dirty="0" smtClean="0">
                <a:latin typeface="Arial Narrow" panose="020B0606020202030204" pitchFamily="34" charset="0"/>
              </a:rPr>
              <a:t>1969 г. присвоено звание профессора. Ректор Сибирского государственного индустриального университета (1964-1988). Доктор технических наук. Член-корреспондент Академии естественных наук РФ. Заслуженный работник высшей школы РФ (2000). Среди трудовых наград - два ордена Трудового Красного Знамени. Лауреат Государственной премии РСФСР за разработку и внедрение в производство </a:t>
            </a:r>
            <a:r>
              <a:rPr lang="ru-RU" sz="1050" b="1" dirty="0" err="1" smtClean="0">
                <a:latin typeface="Arial Narrow" panose="020B0606020202030204" pitchFamily="34" charset="0"/>
              </a:rPr>
              <a:t>низкокремнистого</a:t>
            </a:r>
            <a:r>
              <a:rPr lang="ru-RU" sz="1050" b="1" dirty="0" smtClean="0">
                <a:latin typeface="Arial Narrow" panose="020B0606020202030204" pitchFamily="34" charset="0"/>
              </a:rPr>
              <a:t> ферросилиция (1980). </a:t>
            </a:r>
          </a:p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Боевые награды: орден Отечественной войны I степени, орден Отечественной войны II степени, орден Славы III степени, орден Красной Звезды, медаль «За отвагу», медаль «За оборону Москвы»,  </a:t>
            </a: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взятие Берлина», </a:t>
            </a:r>
            <a:r>
              <a:rPr lang="ru-RU" sz="1050" b="1" dirty="0" smtClean="0">
                <a:latin typeface="Arial Narrow" panose="020B0606020202030204" pitchFamily="34" charset="0"/>
              </a:rPr>
              <a:t>медаль «За победу над Германией в Великой Отечественной войне 1941-1945 гг.».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87857"/>
            <a:ext cx="915097" cy="676314"/>
          </a:xfrm>
          <a:prstGeom prst="rect">
            <a:avLst/>
          </a:prstGeom>
        </p:spPr>
      </p:pic>
      <p:pic>
        <p:nvPicPr>
          <p:cNvPr id="16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308304" y="6525344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32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6033" y="5793651"/>
            <a:ext cx="83529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Arial Narrow" pitchFamily="34" charset="0"/>
              </a:rPr>
              <a:t>Составитель: </a:t>
            </a:r>
            <a:r>
              <a:rPr lang="ru-RU" sz="1300" b="1" dirty="0" err="1" smtClean="0">
                <a:latin typeface="Arial Narrow" pitchFamily="34" charset="0"/>
              </a:rPr>
              <a:t>Баркова</a:t>
            </a:r>
            <a:r>
              <a:rPr lang="ru-RU" sz="1300" b="1" dirty="0" smtClean="0">
                <a:latin typeface="Arial Narrow" pitchFamily="34" charset="0"/>
              </a:rPr>
              <a:t> Ирина Вениаминовна, гл. библиограф ЦДБ им. Э. Д. </a:t>
            </a:r>
            <a:r>
              <a:rPr lang="ru-RU" sz="1300" b="1" dirty="0" err="1" smtClean="0">
                <a:latin typeface="Arial Narrow" pitchFamily="34" charset="0"/>
              </a:rPr>
              <a:t>Гольцмана</a:t>
            </a:r>
            <a:endParaRPr lang="ru-RU" sz="1300" dirty="0" smtClean="0">
              <a:latin typeface="Arial Narrow" pitchFamily="34" charset="0"/>
            </a:endParaRPr>
          </a:p>
          <a:p>
            <a:r>
              <a:rPr lang="ru-RU" sz="1300" b="1" dirty="0" smtClean="0">
                <a:latin typeface="Arial Narrow" pitchFamily="34" charset="0"/>
              </a:rPr>
              <a:t>Оформление: </a:t>
            </a:r>
            <a:r>
              <a:rPr lang="ru-RU" sz="1300" b="1" dirty="0" err="1" smtClean="0">
                <a:latin typeface="Arial Narrow" pitchFamily="34" charset="0"/>
              </a:rPr>
              <a:t>Баркова</a:t>
            </a:r>
            <a:r>
              <a:rPr lang="ru-RU" sz="1300" b="1" dirty="0" smtClean="0">
                <a:latin typeface="Arial Narrow" pitchFamily="34" charset="0"/>
              </a:rPr>
              <a:t> Ирина Вениаминовна, гл. библиограф ЦДБ им. Э. Д. </a:t>
            </a:r>
            <a:r>
              <a:rPr lang="ru-RU" sz="1300" b="1" dirty="0" err="1" smtClean="0">
                <a:latin typeface="Arial Narrow" pitchFamily="34" charset="0"/>
              </a:rPr>
              <a:t>Гольцмана</a:t>
            </a:r>
            <a:r>
              <a:rPr lang="ru-RU" sz="1300" b="1" dirty="0" smtClean="0">
                <a:latin typeface="Arial Narrow" pitchFamily="34" charset="0"/>
              </a:rPr>
              <a:t> </a:t>
            </a:r>
            <a:endParaRPr lang="ru-RU" sz="1300" dirty="0">
              <a:latin typeface="Arial Narrow" pitchFamily="34" charset="0"/>
            </a:endParaRPr>
          </a:p>
        </p:txBody>
      </p:sp>
      <p:pic>
        <p:nvPicPr>
          <p:cNvPr id="9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676456" y="6381328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36032" y="476672"/>
            <a:ext cx="8388613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anose="02040602050305030304" pitchFamily="18" charset="0"/>
                <a:ea typeface="Times New Roman" pitchFamily="18" charset="0"/>
                <a:cs typeface="Arial" pitchFamily="34" charset="0"/>
              </a:rPr>
              <a:t>Список книг,  вышедших в серии  «Дедушкины медали»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Алексеев, С. Они защищали Москву / Сергей Алексеев ; рис. М. Петров. – Москва  : Малыш, 1973. - 34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Алексеев, С. Последний штурм  / Сергей Алексеев ; рис. М. Петров. – Москва  : Малыш, 1985. - 34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Богомолов, В. За оборону Сталинграда / Владимир Богомолов ;  рис. К.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Финогенова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. - Москва : Малыш, 1976. - 34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Воробьёв, Е. Последние выстрелы / Евгений Воробьёв ; рис. П. Пинкисевича. - Москва : Малыш, 1985. - 32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Воробьёв, Е. Тринадцатый лыжник  / Евгений Воробьёв ; рис. П. Пинкисевича. - Москва : Малыш, 1987. - 32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Воскобойников, В. В городе на Каме  / Валерий Воскобойников ; рис. В. Юдина. - Москва : Малыш, 1987. - 32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Дажин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Д. За освобождение Праги  / Дмитрий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Дажин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 ;  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худож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. В. Тараканов. - Москва : Малыш, 1979. - 32 с. : ил. - (Дедушкины медали).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Даненбург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 В. Весенняя музыка Вены  / Владимир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Даненбург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; рис. Л.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Дурасов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. - Москва : Малыш, 1984. - 32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Даненбург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 В. Чтоб всегда было солнце  / Владимир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Даненбург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; рис. М. Петров. - Москва : Малыш, 1985. - 34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Лободин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М.  За оборону Ленинграда   /   Михаил  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Лободин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 ;  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рисю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Д. Боровского.  -   Москва : Малыш, 1976. - 34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Митяев,  А.  В холодном море   /  Анатолий Митяев  ;  рис. В. Мочалова.  -  – Москва  : Малыш, 1986. - 32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Насибов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А. За оборону Кавказа  / Александр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Насибов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 ;  рис. Б.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Малинковского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. – Москва  : Малыш, 1978. - 34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Стрехнин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Ю. Ф. Город отважных / Юрий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Стрехнин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 ;  рис. С. Трофимова. – Москва :  «Малыш», 1978. – 32 с. : 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Стрехнин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 Ю. Крепость черноморцев / Юрий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Стрехнин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; рис. Л.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Дурасова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. - Москва : Малыш, 1978. - 34 с. :  ил. -  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Цесарский,  А. В. Операция «Мост» / Альберт Цесарский  ;  рис. Л.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Хайлова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. – Москва : Малыш, 1989. – 32 с. :  ил. - (Дедушкины медали).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anose="02040602050305030304" pitchFamily="18" charset="0"/>
                <a:ea typeface="Times New Roman" pitchFamily="18" charset="0"/>
                <a:cs typeface="Arial" pitchFamily="34" charset="0"/>
              </a:rPr>
              <a:t>Дополнительные источники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Архив  военкомата г. Новокузнецка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Память народа  : сайт.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- Текст. Изображение : электронные. -  URL:  (https://pamyat-naroda.ru/дата обращения: 23. 12. 2023).</a:t>
            </a:r>
            <a:endParaRPr kumimoji="0" lang="ru-RU" sz="1100" b="1" i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Подвиг народа  : сайт.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- Текст. Изображение : электронные. -  URL: https://podvignaroda.ru/?ysclid=ls1vq1ufin287832624  (дата обращения: 23. 12. 2023).</a:t>
            </a:r>
            <a:endParaRPr kumimoji="0" lang="ru-RU" sz="1100" b="1" i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4086"/>
            <a:ext cx="1691680" cy="1057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916832"/>
            <a:ext cx="849694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 smtClean="0">
                <a:latin typeface="Arial Narrow" pitchFamily="34" charset="0"/>
              </a:rPr>
              <a:t>Более 70 лет миновало с тех пор, как отгремела Великая Отечественная война. </a:t>
            </a:r>
            <a:r>
              <a:rPr lang="ru-RU" sz="1400" b="1" dirty="0" smtClean="0">
                <a:latin typeface="Arial Narrow" pitchFamily="34" charset="0"/>
              </a:rPr>
              <a:t>Но как и прежде,  мы </a:t>
            </a:r>
            <a:r>
              <a:rPr lang="ru-RU" sz="1400" b="1" dirty="0" smtClean="0">
                <a:latin typeface="Arial Narrow" pitchFamily="34" charset="0"/>
              </a:rPr>
              <a:t>чествуем мужество и отвагу тех, кто с оружием в руках выполнял свой патриотический долг.</a:t>
            </a:r>
          </a:p>
          <a:p>
            <a:pPr algn="just">
              <a:lnSpc>
                <a:spcPct val="150000"/>
              </a:lnSpc>
            </a:pPr>
            <a:r>
              <a:rPr lang="ru-RU" sz="1400" b="1" dirty="0" smtClean="0">
                <a:latin typeface="Arial Narrow" pitchFamily="34" charset="0"/>
              </a:rPr>
              <a:t>Книжная серия «Дедушкины медали» рассказывает о тех, кто ценой своей жизни приближал День Великой Победы. </a:t>
            </a:r>
            <a:r>
              <a:rPr lang="ru-RU" sz="1400" b="1" dirty="0" smtClean="0">
                <a:latin typeface="Arial Narrow" pitchFamily="34" charset="0"/>
              </a:rPr>
              <a:t>«Дедушкины </a:t>
            </a:r>
            <a:r>
              <a:rPr lang="ru-RU" sz="1400" b="1" dirty="0" smtClean="0">
                <a:latin typeface="Arial Narrow" pitchFamily="34" charset="0"/>
              </a:rPr>
              <a:t>медали» - это своего рода история наград Великой Отечественной войны. </a:t>
            </a:r>
            <a:endParaRPr lang="ru-RU" sz="1400" b="1" dirty="0" smtClean="0">
              <a:latin typeface="Arial Narrow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 smtClean="0">
                <a:latin typeface="Arial Narrow" pitchFamily="34" charset="0"/>
              </a:rPr>
              <a:t>Серия </a:t>
            </a:r>
            <a:r>
              <a:rPr lang="ru-RU" sz="1400" b="1" dirty="0" smtClean="0">
                <a:latin typeface="Arial Narrow" pitchFamily="34" charset="0"/>
              </a:rPr>
              <a:t>по-своему уникальна. И не только тем, что собрала  под одним общим названием рассказы известных писателей на военную тему. Ещё и потому, что книги, изданные 30-40 лет назад, к огромному сожалению, сегодня не переиздаются. </a:t>
            </a:r>
            <a:endParaRPr lang="ru-RU" sz="1400" b="1" dirty="0" smtClean="0">
              <a:latin typeface="Arial Narrow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 smtClean="0">
                <a:latin typeface="Arial Narrow" pitchFamily="34" charset="0"/>
              </a:rPr>
              <a:t>Предлагаем вашему вниманию книжную выставку «Дедушкины медали», на которой представлены все книги серии. С помощью гиперссылок можно выбрать любую. </a:t>
            </a:r>
            <a:r>
              <a:rPr lang="ru-RU" sz="1400" b="1" dirty="0" smtClean="0">
                <a:latin typeface="Arial Narrow" pitchFamily="34" charset="0"/>
              </a:rPr>
              <a:t>Дополняют </a:t>
            </a:r>
            <a:r>
              <a:rPr lang="ru-RU" sz="1400" b="1" dirty="0" smtClean="0">
                <a:latin typeface="Arial Narrow" pitchFamily="34" charset="0"/>
              </a:rPr>
              <a:t>рассказ о книгах,  </a:t>
            </a:r>
            <a:r>
              <a:rPr lang="ru-RU" sz="1400" b="1" dirty="0" smtClean="0">
                <a:latin typeface="Arial Narrow" pitchFamily="34" charset="0"/>
              </a:rPr>
              <a:t>сведения о медалях, а </a:t>
            </a:r>
            <a:r>
              <a:rPr lang="ru-RU" sz="1400" b="1" dirty="0" smtClean="0">
                <a:latin typeface="Arial Narrow" pitchFamily="34" charset="0"/>
              </a:rPr>
              <a:t>также информация,  когда </a:t>
            </a:r>
            <a:r>
              <a:rPr lang="ru-RU" sz="1400" b="1" dirty="0" smtClean="0">
                <a:latin typeface="Arial Narrow" pitchFamily="34" charset="0"/>
              </a:rPr>
              <a:t>были учреждены, </a:t>
            </a:r>
            <a:r>
              <a:rPr lang="ru-RU" sz="1400" b="1" dirty="0" smtClean="0">
                <a:latin typeface="Arial Narrow" pitchFamily="34" charset="0"/>
              </a:rPr>
              <a:t>кому и за что </a:t>
            </a:r>
            <a:r>
              <a:rPr lang="ru-RU" sz="1400" b="1" dirty="0" smtClean="0">
                <a:latin typeface="Arial Narrow" pitchFamily="34" charset="0"/>
              </a:rPr>
              <a:t>вручались</a:t>
            </a:r>
            <a:r>
              <a:rPr lang="ru-RU" sz="1400" b="1" dirty="0" smtClean="0">
                <a:latin typeface="Arial Narrow" pitchFamily="34" charset="0"/>
              </a:rPr>
              <a:t>. </a:t>
            </a:r>
            <a:r>
              <a:rPr lang="ru-RU" sz="1400" b="1" dirty="0">
                <a:latin typeface="Arial Narrow" pitchFamily="34" charset="0"/>
              </a:rPr>
              <a:t>Кроме </a:t>
            </a:r>
            <a:r>
              <a:rPr lang="ru-RU" sz="1400" b="1" dirty="0" smtClean="0">
                <a:latin typeface="Arial Narrow" pitchFamily="34" charset="0"/>
              </a:rPr>
              <a:t>этого,  </a:t>
            </a:r>
            <a:r>
              <a:rPr lang="ru-RU" sz="1400" b="1" dirty="0">
                <a:latin typeface="Arial Narrow" pitchFamily="34" charset="0"/>
              </a:rPr>
              <a:t>имеется  фотография и заметка об одном из многих  </a:t>
            </a:r>
            <a:r>
              <a:rPr lang="ru-RU" sz="1400" b="1" dirty="0" err="1">
                <a:latin typeface="Arial Narrow" pitchFamily="34" charset="0"/>
              </a:rPr>
              <a:t>новокузнечан</a:t>
            </a:r>
            <a:r>
              <a:rPr lang="ru-RU" sz="1400" b="1" dirty="0">
                <a:latin typeface="Arial Narrow" pitchFamily="34" charset="0"/>
              </a:rPr>
              <a:t>, награждённых той или иной  медалью. 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476672"/>
            <a:ext cx="41764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Спасибо деду за Победу</a:t>
            </a:r>
            <a:endParaRPr lang="ru-RU" sz="1400" dirty="0" smtClean="0">
              <a:latin typeface="Arial Narrow" pitchFamily="34" charset="0"/>
            </a:endParaRPr>
          </a:p>
          <a:p>
            <a:r>
              <a:rPr lang="ru-RU" sz="1400" b="1" i="1" dirty="0" smtClean="0">
                <a:latin typeface="Arial Narrow" pitchFamily="34" charset="0"/>
              </a:rPr>
              <a:t>за каждый отстоявший дом,</a:t>
            </a:r>
          </a:p>
          <a:p>
            <a:r>
              <a:rPr lang="ru-RU" sz="1400" b="1" i="1" dirty="0" smtClean="0">
                <a:latin typeface="Arial Narrow" pitchFamily="34" charset="0"/>
              </a:rPr>
              <a:t>за небо чистое, за веру, </a:t>
            </a:r>
          </a:p>
          <a:p>
            <a:r>
              <a:rPr lang="ru-RU" sz="1400" b="1" i="1" dirty="0" smtClean="0">
                <a:latin typeface="Arial Narrow" pitchFamily="34" charset="0"/>
              </a:rPr>
              <a:t> за  то, что мы теперь живём!                                     </a:t>
            </a:r>
            <a:endParaRPr lang="ru-RU" sz="1400" dirty="0" smtClean="0">
              <a:latin typeface="Arial Narrow" pitchFamily="34" charset="0"/>
            </a:endParaRPr>
          </a:p>
          <a:p>
            <a:r>
              <a:rPr lang="ru-RU" sz="1400" b="1" i="1" dirty="0" smtClean="0">
                <a:latin typeface="Arial Narrow" pitchFamily="34" charset="0"/>
              </a:rPr>
              <a:t>                                  О . Пахомов</a:t>
            </a:r>
            <a:endParaRPr lang="ru-RU" sz="1400" dirty="0">
              <a:latin typeface="Arial Narrow" pitchFamily="34" charset="0"/>
            </a:endParaRPr>
          </a:p>
        </p:txBody>
      </p:sp>
      <p:pic>
        <p:nvPicPr>
          <p:cNvPr id="8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604447" y="6325709"/>
            <a:ext cx="162018" cy="16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Блок-схема: знак завершения 9">
            <a:hlinkClick r:id="rId6" action="ppaction://hlinksldjump"/>
          </p:cNvPr>
          <p:cNvSpPr/>
          <p:nvPr/>
        </p:nvSpPr>
        <p:spPr>
          <a:xfrm>
            <a:off x="351517" y="6420556"/>
            <a:ext cx="360040" cy="144016"/>
          </a:xfrm>
          <a:prstGeom prst="flowChartTermina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1517" y="5572658"/>
            <a:ext cx="83609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Narrow" panose="020B0606020202030204" pitchFamily="34" charset="0"/>
              </a:rPr>
              <a:t>Читайте книги о сильных духом людях, настоящих героях, любящих свою Родину! </a:t>
            </a:r>
          </a:p>
        </p:txBody>
      </p:sp>
    </p:spTree>
    <p:extLst>
      <p:ext uri="{BB962C8B-B14F-4D97-AF65-F5344CB8AC3E}">
        <p14:creationId xmlns:p14="http://schemas.microsoft.com/office/powerpoint/2010/main" val="1845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7"/>
            <a:ext cx="9144000" cy="6865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66922"/>
            <a:ext cx="3096344" cy="92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3" t="43925" r="37395" b="21536"/>
          <a:stretch/>
        </p:blipFill>
        <p:spPr bwMode="auto">
          <a:xfrm>
            <a:off x="3563888" y="2142288"/>
            <a:ext cx="2088231" cy="258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3" y="1433370"/>
            <a:ext cx="730418" cy="96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84" y="1367425"/>
            <a:ext cx="743570" cy="97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25207"/>
            <a:ext cx="761671" cy="99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9" y="3861048"/>
            <a:ext cx="792088" cy="1028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s://mubiblioteka.ru/media/vistavka/75_knig_o_voyne/oblogki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"/>
          <a:stretch/>
        </p:blipFill>
        <p:spPr bwMode="auto">
          <a:xfrm>
            <a:off x="460375" y="2646864"/>
            <a:ext cx="717903" cy="96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"/>
          <a:stretch/>
        </p:blipFill>
        <p:spPr bwMode="auto">
          <a:xfrm>
            <a:off x="1418241" y="2646864"/>
            <a:ext cx="754294" cy="98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448" y="3864955"/>
            <a:ext cx="797106" cy="1020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86" y="2614383"/>
            <a:ext cx="783915" cy="1015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r="13193"/>
          <a:stretch/>
        </p:blipFill>
        <p:spPr bwMode="auto">
          <a:xfrm>
            <a:off x="2321182" y="3896558"/>
            <a:ext cx="757221" cy="1028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75" y="3896558"/>
            <a:ext cx="785037" cy="102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>
            <a:hlinkClick r:id="rId2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2118" r="4034" b="1697"/>
          <a:stretch/>
        </p:blipFill>
        <p:spPr bwMode="auto">
          <a:xfrm>
            <a:off x="7756975" y="3855659"/>
            <a:ext cx="799569" cy="103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42" y="1423247"/>
            <a:ext cx="730630" cy="94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584" b="829"/>
          <a:stretch/>
        </p:blipFill>
        <p:spPr bwMode="auto">
          <a:xfrm>
            <a:off x="7638768" y="1370663"/>
            <a:ext cx="760411" cy="97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911" y="2637171"/>
            <a:ext cx="732064" cy="99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25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56" y="2610932"/>
            <a:ext cx="766780" cy="100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404664"/>
            <a:ext cx="2951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Book Antiqua" panose="02040602050305030304" pitchFamily="18" charset="0"/>
              </a:rPr>
              <a:t>ДЕДУШКИНЫ</a:t>
            </a:r>
          </a:p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Book Antiqua" panose="02040602050305030304" pitchFamily="18" charset="0"/>
              </a:rPr>
              <a:t>МЕДАЛИ</a:t>
            </a:r>
            <a:endParaRPr lang="ru-RU" sz="2400" b="1" dirty="0">
              <a:solidFill>
                <a:srgbClr val="6633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53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5" name="Рисунок 24" descr="2efecb21-c91e-4c67-a0c2-bcac0426d195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2555776" y="5733256"/>
            <a:ext cx="1368152" cy="875294"/>
          </a:xfrm>
          <a:prstGeom prst="rect">
            <a:avLst/>
          </a:prstGeom>
        </p:spPr>
      </p:pic>
      <p:pic>
        <p:nvPicPr>
          <p:cNvPr id="35" name="Рисунок 34" descr="2efecb21-c91e-4c67-a0c2-bcac0426d195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995936" y="5733256"/>
            <a:ext cx="1368152" cy="875294"/>
          </a:xfrm>
          <a:prstGeom prst="rect">
            <a:avLst/>
          </a:prstGeom>
        </p:spPr>
      </p:pic>
      <p:pic>
        <p:nvPicPr>
          <p:cNvPr id="36" name="Рисунок 35" descr="2efecb21-c91e-4c67-a0c2-bcac0426d195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5436096" y="5733256"/>
            <a:ext cx="1368152" cy="8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87824" y="260648"/>
            <a:ext cx="3888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Многими боевыми орденами и медалями награждает наша Родина своих героев. На одной из медалей изображена Красная площадь, Кремлёвская стена, танк и фигуры бойцов с винтовками наперевес, устремившиеся вперёд на врага. Человек, награждённый такой медалью, участник Великой Московской битвы.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Летом 1941 года на нашу Родину напали фашисты. Они пытались прорваться к Москве. Сражение за Москву происходило осенью 1941 и в начале зимы 1942 года. В жестоких боях фашисты были разбиты и отступили.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некоторых боевых эпизодах Великой Московской битвы и её участниках и написаны эти рассказы. </a:t>
            </a:r>
            <a:endParaRPr lang="ru-RU" sz="1200" b="1" dirty="0"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41"/>
            <a:ext cx="2448272" cy="322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5" y="692696"/>
            <a:ext cx="146032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020272" y="3284984"/>
            <a:ext cx="19259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dirty="0" smtClean="0">
                <a:latin typeface="Arial Narrow" pitchFamily="34" charset="0"/>
              </a:rPr>
              <a:t>Учреждена Указом Президиума </a:t>
            </a:r>
            <a:r>
              <a:rPr lang="ru-RU" sz="700" dirty="0" smtClean="0">
                <a:latin typeface="Arial Narrow" pitchFamily="34" charset="0"/>
              </a:rPr>
              <a:t>Верховного </a:t>
            </a:r>
            <a:r>
              <a:rPr lang="ru-RU" sz="700" dirty="0" smtClean="0">
                <a:latin typeface="Arial Narrow" pitchFamily="34" charset="0"/>
              </a:rPr>
              <a:t>Совета СССР от 1 мая 1944 года. Награждались все участники обороны Москвы - </a:t>
            </a:r>
            <a:r>
              <a:rPr lang="ru-RU" sz="700" dirty="0" err="1" smtClean="0">
                <a:latin typeface="Arial Narrow" pitchFamily="34" charset="0"/>
              </a:rPr>
              <a:t>военнослужа-щие</a:t>
            </a:r>
            <a:r>
              <a:rPr lang="ru-RU" sz="700" dirty="0" smtClean="0">
                <a:latin typeface="Arial Narrow" pitchFamily="34" charset="0"/>
              </a:rPr>
              <a:t> Красной Армии, Военно-Морского Флота и войск НКВД, а также лица из гражданского населения Москвы и Московской области, </a:t>
            </a:r>
            <a:r>
              <a:rPr lang="ru-RU" sz="700" dirty="0" err="1" smtClean="0">
                <a:latin typeface="Arial Narrow" pitchFamily="34" charset="0"/>
              </a:rPr>
              <a:t>при-нимавшие</a:t>
            </a:r>
            <a:r>
              <a:rPr lang="ru-RU" sz="700" dirty="0" smtClean="0">
                <a:latin typeface="Arial Narrow" pitchFamily="34" charset="0"/>
              </a:rPr>
              <a:t> непосредственное участие в обороне, партизаны Московской области и участники обороны города-героя Тулы. Количество награждённых около 1028600 человек (1995).</a:t>
            </a:r>
            <a:endParaRPr lang="ru-RU" sz="700" dirty="0"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2585" y="212909"/>
            <a:ext cx="2123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«За оборону Москвы»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434" name="Picture 2" descr="https://img.genial.ly/599465fbea9b1156cc1b2c1b/1682058941842-740f59cdb7b9637e604e8c1af31ad726_cr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653135"/>
            <a:ext cx="1422158" cy="1896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1520" y="4509120"/>
            <a:ext cx="69127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 Narrow" pitchFamily="34" charset="0"/>
              </a:rPr>
              <a:t>Место рождения: село Варваровка </a:t>
            </a:r>
            <a:r>
              <a:rPr lang="ru-RU" sz="1100" b="1" dirty="0" err="1" smtClean="0">
                <a:latin typeface="Arial Narrow" pitchFamily="34" charset="0"/>
              </a:rPr>
              <a:t>Карловского</a:t>
            </a:r>
            <a:r>
              <a:rPr lang="ru-RU" sz="1100" b="1" dirty="0" smtClean="0">
                <a:latin typeface="Arial Narrow" pitchFamily="34" charset="0"/>
              </a:rPr>
              <a:t> района Полтавской области (Украина). В 1933 г. семья переехала в  </a:t>
            </a:r>
            <a:r>
              <a:rPr lang="ru-RU" sz="1100" b="1" dirty="0" err="1" smtClean="0">
                <a:latin typeface="Arial Narrow" pitchFamily="34" charset="0"/>
              </a:rPr>
              <a:t>Сталинск</a:t>
            </a:r>
            <a:r>
              <a:rPr lang="ru-RU" sz="1100" b="1" dirty="0" smtClean="0">
                <a:latin typeface="Arial Narrow" pitchFamily="34" charset="0"/>
              </a:rPr>
              <a:t>. С 1935 по 1940 гг. работал старшим бухгалтером в артели «Красный Кузбасс».  24.06.1941 г. призван в РККА по мобилизации. Закончил ускоренный курс Чкаловского артиллерийского училища по профилю «командир взвода зенитной артиллерии». В должности командира взвода был направлен на оборону Москвы. С 09.08.1945 г.  по 03.09.1945 г. принимал участие в боевых действиях на войне с Японией. Затем остался служить в г. Ворошилов-Уссурийский.  </a:t>
            </a:r>
            <a:endParaRPr lang="ru-RU" sz="1100" b="1" dirty="0" smtClean="0">
              <a:latin typeface="Arial Narrow" pitchFamily="34" charset="0"/>
            </a:endParaRPr>
          </a:p>
          <a:p>
            <a:pPr algn="just"/>
            <a:r>
              <a:rPr lang="ru-RU" sz="1100" b="1" dirty="0" smtClean="0">
                <a:latin typeface="Arial Narrow" pitchFamily="34" charset="0"/>
              </a:rPr>
              <a:t>После </a:t>
            </a:r>
            <a:r>
              <a:rPr lang="ru-RU" sz="1100" b="1" dirty="0" smtClean="0">
                <a:latin typeface="Arial Narrow" pitchFamily="34" charset="0"/>
              </a:rPr>
              <a:t>его окончания вернулся в г. </a:t>
            </a:r>
            <a:r>
              <a:rPr lang="ru-RU" sz="1100" b="1" dirty="0" err="1" smtClean="0">
                <a:latin typeface="Arial Narrow" pitchFamily="34" charset="0"/>
              </a:rPr>
              <a:t>Сталинск</a:t>
            </a:r>
            <a:r>
              <a:rPr lang="ru-RU" sz="1100" b="1" dirty="0" smtClean="0">
                <a:latin typeface="Arial Narrow" pitchFamily="34" charset="0"/>
              </a:rPr>
              <a:t>. Работал главным бухгалтером шахты «Абашевская-1», в 1970 г. переведён главным бухгалтером на шахту «</a:t>
            </a:r>
            <a:r>
              <a:rPr lang="ru-RU" sz="1100" b="1" dirty="0" err="1" smtClean="0">
                <a:latin typeface="Arial Narrow" pitchFamily="34" charset="0"/>
              </a:rPr>
              <a:t>Зыряновская</a:t>
            </a:r>
            <a:r>
              <a:rPr lang="ru-RU" sz="1100" b="1" dirty="0" smtClean="0">
                <a:latin typeface="Arial Narrow" pitchFamily="34" charset="0"/>
              </a:rPr>
              <a:t>».</a:t>
            </a:r>
            <a:r>
              <a:rPr lang="ru-RU" sz="1100" b="1" dirty="0" smtClean="0">
                <a:latin typeface="Arial Narrow" pitchFamily="34" charset="0"/>
              </a:rPr>
              <a:t> За добросовестный труд объявлена благодарность от Министерства угольной промышленности СССР.</a:t>
            </a:r>
            <a:endParaRPr lang="ru-RU" sz="1100" dirty="0" smtClean="0">
              <a:latin typeface="Arial Narrow" pitchFamily="34" charset="0"/>
            </a:endParaRPr>
          </a:p>
          <a:p>
            <a:pPr algn="just"/>
            <a:r>
              <a:rPr lang="ru-RU" sz="1100" b="1" dirty="0" smtClean="0">
                <a:latin typeface="Arial Narrow" pitchFamily="34" charset="0"/>
              </a:rPr>
              <a:t>Боевые награды: </a:t>
            </a:r>
            <a:r>
              <a:rPr lang="ru-RU" sz="1100" b="1" dirty="0" smtClean="0">
                <a:solidFill>
                  <a:srgbClr val="C00000"/>
                </a:solidFill>
                <a:latin typeface="Arial Narrow" pitchFamily="34" charset="0"/>
              </a:rPr>
              <a:t>медаль «За оборону Москвы»</a:t>
            </a:r>
            <a:r>
              <a:rPr lang="ru-RU" sz="1100" b="1" dirty="0" smtClean="0">
                <a:latin typeface="Arial Narrow" pitchFamily="34" charset="0"/>
              </a:rPr>
              <a:t>, </a:t>
            </a:r>
            <a:r>
              <a:rPr lang="ru-RU" sz="1100" b="1" dirty="0" smtClean="0">
                <a:latin typeface="Arial Narrow" pitchFamily="34" charset="0"/>
              </a:rPr>
              <a:t> медаль </a:t>
            </a:r>
            <a:r>
              <a:rPr lang="ru-RU" sz="1100" b="1" dirty="0" smtClean="0">
                <a:latin typeface="Arial Narrow" pitchFamily="34" charset="0"/>
              </a:rPr>
              <a:t>«За победу над Германией в Великой Отечественной </a:t>
            </a:r>
            <a:r>
              <a:rPr lang="ru-RU" sz="1100" b="1" dirty="0" smtClean="0">
                <a:latin typeface="Arial Narrow" pitchFamily="34" charset="0"/>
              </a:rPr>
              <a:t>войне 1941-1945 гг</a:t>
            </a:r>
            <a:r>
              <a:rPr lang="ru-RU" sz="1100" b="1" dirty="0" smtClean="0">
                <a:latin typeface="Arial Narrow" pitchFamily="34" charset="0"/>
              </a:rPr>
              <a:t>.»,  медаль «За победу над Японией», медаль «За боевые заслуги</a:t>
            </a:r>
            <a:r>
              <a:rPr lang="ru-RU" sz="1100" b="1" dirty="0" smtClean="0">
                <a:latin typeface="Arial Narrow" pitchFamily="34" charset="0"/>
              </a:rPr>
              <a:t>»,  </a:t>
            </a:r>
            <a:r>
              <a:rPr lang="ru-RU" sz="1100" b="1" dirty="0" smtClean="0">
                <a:latin typeface="Arial Narrow" pitchFamily="34" charset="0"/>
              </a:rPr>
              <a:t>орден Отечественной войны II </a:t>
            </a:r>
            <a:r>
              <a:rPr lang="ru-RU" sz="1100" b="1" dirty="0" smtClean="0">
                <a:latin typeface="Arial Narrow" pitchFamily="34" charset="0"/>
              </a:rPr>
              <a:t>степени.</a:t>
            </a:r>
            <a:endParaRPr lang="ru-RU" sz="1100" dirty="0" smtClean="0"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3933056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Недяк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Семён Яковлевич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(07.11.1913-09.05.1994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69759"/>
            <a:ext cx="745232" cy="55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917847" y="6514439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32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25" y="771204"/>
            <a:ext cx="1515293" cy="268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2145" r="2290" b="9168"/>
          <a:stretch/>
        </p:blipFill>
        <p:spPr bwMode="auto">
          <a:xfrm>
            <a:off x="339323" y="384277"/>
            <a:ext cx="2352486" cy="32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87824" y="332656"/>
            <a:ext cx="3798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Narrow" pitchFamily="34" charset="0"/>
              </a:rPr>
              <a:t>Чётко печатая шаг, идёт почётный караул пионеров по аллее героев, где у братской могилы день и ночь горит Вечный огонь. В руках у мальчиков автоматы - боевое оружие защитников города на Волге - </a:t>
            </a:r>
            <a:r>
              <a:rPr lang="ru-RU" sz="1200" b="1" dirty="0" err="1" smtClean="0">
                <a:latin typeface="Arial Narrow" pitchFamily="34" charset="0"/>
              </a:rPr>
              <a:t>сталинградцев</a:t>
            </a:r>
            <a:r>
              <a:rPr lang="ru-RU" sz="1200" b="1" dirty="0" smtClean="0">
                <a:latin typeface="Arial Narrow" pitchFamily="34" charset="0"/>
              </a:rPr>
              <a:t>.</a:t>
            </a:r>
          </a:p>
          <a:p>
            <a:pPr algn="just"/>
            <a:r>
              <a:rPr lang="ru-RU" sz="1200" b="1" dirty="0" smtClean="0">
                <a:latin typeface="Arial Narrow" pitchFamily="34" charset="0"/>
              </a:rPr>
              <a:t>В суровые годы Великой Отечественной войны на берегах Волги развернулась грандиозная битва с немецко-фашистскими захватчиками. Она завершилась окружением и разгромом 22 фашистских дивизий. После Победы под Сталинградом Советская Армия погнала врага с нашей земли. Участники этой битвы награждены боевой наградой - медалью «За оборону Сталинграда», а город, он называется теперь Волгоградом, награждён орденом Ленина и Золотой Звездой Героя. Это - город-герой!</a:t>
            </a:r>
          </a:p>
          <a:p>
            <a:pPr algn="just"/>
            <a:r>
              <a:rPr lang="ru-RU" sz="1200" b="1" dirty="0" smtClean="0">
                <a:latin typeface="Arial Narrow" pitchFamily="34" charset="0"/>
              </a:rPr>
              <a:t>О некоторых эпизодах Сталинградской битвы, о её героях, о тех, кто боролся с фашистскими захватчиками за город на Волге и победил врага, рассказано в этой книге.</a:t>
            </a:r>
            <a:endParaRPr lang="ru-RU" sz="1200" b="1" dirty="0"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39136" y="3519299"/>
            <a:ext cx="19442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itchFamily="34" charset="0"/>
              </a:rPr>
              <a:t>Учреждена Указом Президиума </a:t>
            </a:r>
            <a:r>
              <a:rPr lang="ru-RU" sz="700" b="1" dirty="0" smtClean="0">
                <a:latin typeface="Arial Narrow" pitchFamily="34" charset="0"/>
              </a:rPr>
              <a:t>Верховного </a:t>
            </a:r>
            <a:r>
              <a:rPr lang="ru-RU" sz="700" b="1" dirty="0" smtClean="0">
                <a:latin typeface="Arial Narrow" pitchFamily="34" charset="0"/>
              </a:rPr>
              <a:t>Совета СССР от 22 декабря 1942 года. Награждались все участники обороны Сталинграда - военнослужащие Красной Армии, Военно-Морского Флота и войск НКВД, а также лица из гражданского населения, принимавшие непосредственное участие в обороне. Количество награждённых около 760000 человек.</a:t>
            </a:r>
            <a:endParaRPr lang="ru-RU" sz="700" dirty="0"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85992" y="309538"/>
            <a:ext cx="2250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 «За </a:t>
            </a:r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оборону</a:t>
            </a:r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 Сталинграда»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7412" name="Picture 4" descr="https://img.genial.ly/599465fbea9b1156cc1b2c1b/1682059754279-3ccd05212c20eae9e2fb4aa187e5fcd0_cro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80312" y="4709740"/>
            <a:ext cx="1368152" cy="182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23528" y="4581128"/>
            <a:ext cx="691276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Narrow" pitchFamily="34" charset="0"/>
              </a:rPr>
              <a:t>Призван 28.02.1942 г. </a:t>
            </a:r>
            <a:r>
              <a:rPr lang="ru-RU" sz="1200" b="1" dirty="0" err="1" smtClean="0">
                <a:latin typeface="Arial Narrow" pitchFamily="34" charset="0"/>
              </a:rPr>
              <a:t>Харовским</a:t>
            </a:r>
            <a:r>
              <a:rPr lang="ru-RU" sz="1200" b="1" dirty="0" smtClean="0">
                <a:latin typeface="Arial Narrow" pitchFamily="34" charset="0"/>
              </a:rPr>
              <a:t> РВК Вологодской области. Звание: старший лейтенант. </a:t>
            </a:r>
            <a:endParaRPr lang="ru-RU" sz="1200" dirty="0" smtClean="0">
              <a:latin typeface="Arial Narrow" pitchFamily="34" charset="0"/>
            </a:endParaRPr>
          </a:p>
          <a:p>
            <a:pPr algn="just"/>
            <a:r>
              <a:rPr lang="ru-RU" sz="1200" b="1" dirty="0" smtClean="0">
                <a:latin typeface="Arial Narrow" pitchFamily="34" charset="0"/>
              </a:rPr>
              <a:t>30.10.1942-21.12.1942 гг. - пулемётчик 45 мотомеханизированной бригады, 21.12.1942-11.08.1943гг. - пулемётчик 15 гвардейской танковой бригады; 11.08.1943-09.10.1944 гг. - 29 отдельная гвардейская </a:t>
            </a:r>
            <a:r>
              <a:rPr lang="ru-RU" sz="1200" b="1" dirty="0" err="1" smtClean="0">
                <a:latin typeface="Arial Narrow" pitchFamily="34" charset="0"/>
              </a:rPr>
              <a:t>Идрицкая</a:t>
            </a:r>
            <a:r>
              <a:rPr lang="ru-RU" sz="1200" b="1" dirty="0" smtClean="0">
                <a:latin typeface="Arial Narrow" pitchFamily="34" charset="0"/>
              </a:rPr>
              <a:t> танковая бригада. </a:t>
            </a:r>
            <a:endParaRPr lang="ru-RU" sz="1200" dirty="0" smtClean="0">
              <a:latin typeface="Arial Narrow" pitchFamily="34" charset="0"/>
            </a:endParaRPr>
          </a:p>
          <a:p>
            <a:pPr algn="just"/>
            <a:r>
              <a:rPr lang="ru-RU" sz="1200" b="1" dirty="0" smtClean="0">
                <a:latin typeface="Arial Narrow" pitchFamily="34" charset="0"/>
              </a:rPr>
              <a:t>После войны проживал в Новокузнецке. Работал начальником колонны городской пассажирской автобазы, в отделе рабочего снабжения "</a:t>
            </a:r>
            <a:r>
              <a:rPr lang="ru-RU" sz="1200" b="1" dirty="0" err="1" smtClean="0">
                <a:latin typeface="Arial Narrow" pitchFamily="34" charset="0"/>
              </a:rPr>
              <a:t>Алюминьпродснаб</a:t>
            </a:r>
            <a:r>
              <a:rPr lang="ru-RU" sz="1200" b="1" dirty="0" smtClean="0">
                <a:latin typeface="Arial Narrow" pitchFamily="34" charset="0"/>
              </a:rPr>
              <a:t>".</a:t>
            </a:r>
          </a:p>
          <a:p>
            <a:pPr algn="just"/>
            <a:r>
              <a:rPr lang="ru-RU" sz="1200" b="1" dirty="0" smtClean="0">
                <a:latin typeface="Arial Narrow" pitchFamily="34" charset="0"/>
              </a:rPr>
              <a:t>Боевые </a:t>
            </a:r>
            <a:r>
              <a:rPr lang="ru-RU" sz="1200" b="1" dirty="0" smtClean="0">
                <a:latin typeface="Arial Narrow" pitchFamily="34" charset="0"/>
              </a:rPr>
              <a:t>награды: медаль «За победу над Германией в Великой Отечественной войне 1941–1945 гг.»  (1945), </a:t>
            </a:r>
            <a:r>
              <a:rPr lang="ru-RU" sz="1200" b="1" dirty="0" smtClean="0">
                <a:solidFill>
                  <a:srgbClr val="C00000"/>
                </a:solidFill>
                <a:latin typeface="Arial Narrow" pitchFamily="34" charset="0"/>
              </a:rPr>
              <a:t>медаль «За оборону Сталинграда» </a:t>
            </a:r>
            <a:r>
              <a:rPr lang="ru-RU" sz="1200" b="1" dirty="0" smtClean="0">
                <a:latin typeface="Arial Narrow" pitchFamily="34" charset="0"/>
              </a:rPr>
              <a:t>(1942),  медаль «За отвагу» (1944), медаль «За боевые заслуги</a:t>
            </a:r>
            <a:r>
              <a:rPr lang="ru-RU" sz="1200" b="1" dirty="0" smtClean="0">
                <a:latin typeface="Arial Narrow" pitchFamily="34" charset="0"/>
              </a:rPr>
              <a:t>».   </a:t>
            </a:r>
            <a:r>
              <a:rPr lang="ru-RU" sz="1200" b="1" dirty="0" smtClean="0">
                <a:latin typeface="Arial Narrow" pitchFamily="34" charset="0"/>
              </a:rPr>
              <a:t/>
            </a:r>
            <a:br>
              <a:rPr lang="ru-RU" sz="1200" b="1" dirty="0" smtClean="0">
                <a:latin typeface="Arial Narrow" pitchFamily="34" charset="0"/>
              </a:rPr>
            </a:br>
            <a:endParaRPr lang="ru-RU" sz="1200" dirty="0" smtClean="0">
              <a:latin typeface="Arial Narrow" pitchFamily="34" charset="0"/>
            </a:endParaRPr>
          </a:p>
          <a:p>
            <a:r>
              <a:rPr lang="ru-RU" b="1" dirty="0" smtClean="0"/>
              <a:t>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3983161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Бородин Александр Александрович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(28.08.1923-?)</a:t>
            </a:r>
            <a:endParaRPr lang="ru-RU" sz="14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66" y="3830106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876256" y="6381328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-1" b="2475"/>
          <a:stretch/>
        </p:blipFill>
        <p:spPr bwMode="auto">
          <a:xfrm>
            <a:off x="404261" y="408844"/>
            <a:ext cx="2295532" cy="310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27720"/>
          <a:stretch/>
        </p:blipFill>
        <p:spPr>
          <a:xfrm>
            <a:off x="7154877" y="910860"/>
            <a:ext cx="1350646" cy="260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876256" y="348288"/>
            <a:ext cx="1944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«За отвагу»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332656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Перед вами - медаль «За отвагу».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Солдат или сержант, удостоенный медали «За отвагу», обязательно должен был совершить подвиг, связанный чаще всего с опасностью для жизни, когда, следуя воинскому долгу, нужно собрать всю силу воли и не поддаться страху.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Часто подвиг требовал не только беззаветной храбрости, но и отличной солдатской выучки, сноровки, смекалки.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О солдатской смекалке - родной сестре солдатского мужества - эта книга.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3936107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Фомкин Василий Семёнович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(01.01.1920-16.09.1978)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b="8323"/>
          <a:stretch/>
        </p:blipFill>
        <p:spPr bwMode="auto">
          <a:xfrm>
            <a:off x="274549" y="4721646"/>
            <a:ext cx="1124782" cy="182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47664" y="4581128"/>
            <a:ext cx="7344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Родился в с. Дуброво </a:t>
            </a:r>
            <a:r>
              <a:rPr lang="ru-RU" sz="1050" b="1" dirty="0" err="1" smtClean="0">
                <a:latin typeface="Arial Narrow" panose="020B0606020202030204" pitchFamily="34" charset="0"/>
              </a:rPr>
              <a:t>Кардымовского</a:t>
            </a:r>
            <a:r>
              <a:rPr lang="ru-RU" sz="1050" b="1" dirty="0" smtClean="0">
                <a:latin typeface="Arial Narrow" panose="020B0606020202030204" pitchFamily="34" charset="0"/>
              </a:rPr>
              <a:t> района Смоленской области. 15.10.1940 г. призван в ряды Вооружённых сил </a:t>
            </a:r>
            <a:r>
              <a:rPr lang="ru-RU" sz="1050" b="1" dirty="0" err="1" smtClean="0">
                <a:latin typeface="Arial Narrow" panose="020B0606020202030204" pitchFamily="34" charset="0"/>
              </a:rPr>
              <a:t>Ояшинским</a:t>
            </a:r>
            <a:r>
              <a:rPr lang="ru-RU" sz="1050" b="1" dirty="0" smtClean="0">
                <a:latin typeface="Arial Narrow" panose="020B0606020202030204" pitchFamily="34" charset="0"/>
              </a:rPr>
              <a:t> РВК Новосибирской области. Звание: старший лейтенант.  С 06.1941 г. был на Северном фронте в 112 стрелковом полку командиром миномётного отделения. С 10.1941 г. по 05.1945 г. воевал на Карельском фронте в должности командира миномётного взвода. С 05.1944 г. по 09.05.1945 г. воевал в составе 275 гвардейского миномётного полка 58 гвардейской артиллерийской бригады 107 гвардейской стрелковой дивизии 3-го Украинского фронта командиром огневого взвода. За умелое руководство взводом и своевременное обеспечение огнём разведгруппы, которая 12.04.1944 г. на глазах у противника, захватила пленного, был награждён медалью «За отвагу».  День Победы встретил в Чехословакии. </a:t>
            </a:r>
          </a:p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В 1953 г. с семьей переезжает в город Новокузнецк. С мая 1954 г. и до выхода на пенсию проработал в </a:t>
            </a:r>
            <a:r>
              <a:rPr lang="ru-RU" sz="1050" b="1" dirty="0" err="1" smtClean="0">
                <a:latin typeface="Arial Narrow" panose="020B0606020202030204" pitchFamily="34" charset="0"/>
              </a:rPr>
              <a:t>Байдаевском</a:t>
            </a:r>
            <a:r>
              <a:rPr lang="ru-RU" sz="1050" b="1" dirty="0" smtClean="0">
                <a:latin typeface="Arial Narrow" panose="020B0606020202030204" pitchFamily="34" charset="0"/>
              </a:rPr>
              <a:t> дорожно-строительном управлении сначала мотористом, а потом электросварщиком.</a:t>
            </a:r>
          </a:p>
          <a:p>
            <a:pPr algn="just"/>
            <a:r>
              <a:rPr lang="ru-RU" sz="1050" b="1" dirty="0" smtClean="0">
                <a:latin typeface="Arial Narrow" panose="020B0606020202030204" pitchFamily="34" charset="0"/>
              </a:rPr>
              <a:t>Боевые награды: </a:t>
            </a: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отвагу»</a:t>
            </a:r>
            <a:r>
              <a:rPr lang="ru-RU" sz="1050" b="1" dirty="0" smtClean="0">
                <a:latin typeface="Arial Narrow" panose="020B0606020202030204" pitchFamily="34" charset="0"/>
              </a:rPr>
              <a:t>, медаль «За победу над Германией в Великой Отечественной войне 1941-1945 гг.», орден Отечественной войны II степени,  орден Отечественной войны I степени, медаль «За взятие Вены»,  медаль «За оборону Советского Заполярья» .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0231" y="3511098"/>
            <a:ext cx="2160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Учреждена Указом  Президиума Верховного Совета СССР от 17 сентября 1938 года. Награждаются военнослужащие Красной Армии, Военно-Морского Флота, пограничных и внутренних войск и другие граждане СССР. Всего медалью «За отвагу» было удостоено около 4,6 млн. человек.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532440" y="6453336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8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2448272" cy="3146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0210"/>
          <a:stretch/>
        </p:blipFill>
        <p:spPr>
          <a:xfrm>
            <a:off x="7188984" y="925819"/>
            <a:ext cx="1315646" cy="249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732240" y="260648"/>
            <a:ext cx="2141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«Партизану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Отечественной войны»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27911" y="3428763"/>
            <a:ext cx="21198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Учреждена Указом Президиума Верховного Совета СССР от 2 февраля 1943 года. Награждались пар-</a:t>
            </a:r>
            <a:r>
              <a:rPr lang="ru-RU" sz="700" b="1" dirty="0" err="1" smtClean="0">
                <a:latin typeface="Arial Narrow" panose="020B0606020202030204" pitchFamily="34" charset="0"/>
              </a:rPr>
              <a:t>тизаны</a:t>
            </a:r>
            <a:r>
              <a:rPr lang="ru-RU" sz="700" b="1" dirty="0" smtClean="0">
                <a:latin typeface="Arial Narrow" panose="020B0606020202030204" pitchFamily="34" charset="0"/>
              </a:rPr>
              <a:t>, начальствующий состав партизанских </a:t>
            </a:r>
            <a:r>
              <a:rPr lang="ru-RU" sz="700" b="1" dirty="0" err="1" smtClean="0">
                <a:latin typeface="Arial Narrow" panose="020B0606020202030204" pitchFamily="34" charset="0"/>
              </a:rPr>
              <a:t>отр</a:t>
            </a:r>
            <a:r>
              <a:rPr lang="ru-RU" sz="700" b="1" dirty="0" smtClean="0">
                <a:latin typeface="Arial Narrow" panose="020B0606020202030204" pitchFamily="34" charset="0"/>
              </a:rPr>
              <a:t>-ядов и организаторы партизанского движения за «особые заслуги в деле организации партизанского движения, за отвагу, геройство и выдающиеся успехи в партизанской борьбе за Советскую Роди-ну в тылу немецко-фашистских захватчиков». </a:t>
            </a:r>
            <a:r>
              <a:rPr lang="ru-RU" sz="700" b="1" dirty="0" err="1" smtClean="0">
                <a:latin typeface="Arial Narrow" panose="020B0606020202030204" pitchFamily="34" charset="0"/>
              </a:rPr>
              <a:t>Име-ет</a:t>
            </a:r>
            <a:r>
              <a:rPr lang="ru-RU" sz="700" b="1" dirty="0" smtClean="0">
                <a:latin typeface="Arial Narrow" panose="020B0606020202030204" pitchFamily="34" charset="0"/>
              </a:rPr>
              <a:t> две степени отличия. Награждено медалью двух степеней 127875 человек (1995). 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404664"/>
            <a:ext cx="33843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В годы Великой Отечественной войны в тылу врага действовали партизанские отряды. Партизаны уничтожили тысячи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железнодорож</a:t>
            </a:r>
            <a:r>
              <a:rPr lang="ru-RU" sz="1200" b="1" dirty="0" smtClean="0">
                <a:latin typeface="Arial Narrow" panose="020B0606020202030204" pitchFamily="34" charset="0"/>
              </a:rPr>
              <a:t>-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ных</a:t>
            </a:r>
            <a:r>
              <a:rPr lang="ru-RU" sz="1200" b="1" dirty="0" smtClean="0">
                <a:latin typeface="Arial Narrow" panose="020B0606020202030204" pitchFamily="34" charset="0"/>
              </a:rPr>
              <a:t> и шоссейных мостов, около трёх тысяч танков и бронемашин, вывели из строя полтора миллиона вражеских солдат и офицеров.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Многие партизаны были награждены медалью «Партизану Отечественной войны».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Arial Narrow" panose="020B0606020202030204" pitchFamily="34" charset="0"/>
              </a:rPr>
              <a:t>В этой книжке рассказано об одной боевой операции небольшого партизанского отряда, действовавшего  осенью 1941 года.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820344"/>
            <a:ext cx="68683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Место рождения: </a:t>
            </a:r>
            <a:r>
              <a:rPr lang="ru-RU" sz="1100" b="1" dirty="0" err="1" smtClean="0">
                <a:latin typeface="Arial Narrow" panose="020B0606020202030204" pitchFamily="34" charset="0"/>
              </a:rPr>
              <a:t>Усвейский</a:t>
            </a:r>
            <a:r>
              <a:rPr lang="ru-RU" sz="1100" b="1" dirty="0" smtClean="0">
                <a:latin typeface="Arial Narrow" panose="020B0606020202030204" pitchFamily="34" charset="0"/>
              </a:rPr>
              <a:t> сельсовет, село </a:t>
            </a:r>
            <a:r>
              <a:rPr lang="ru-RU" sz="1100" b="1" dirty="0" err="1" smtClean="0">
                <a:latin typeface="Arial Narrow" panose="020B0606020202030204" pitchFamily="34" charset="0"/>
              </a:rPr>
              <a:t>Бодялино</a:t>
            </a:r>
            <a:r>
              <a:rPr lang="ru-RU" sz="1100" b="1" dirty="0" smtClean="0">
                <a:latin typeface="Arial Narrow" panose="020B0606020202030204" pitchFamily="34" charset="0"/>
              </a:rPr>
              <a:t> Витебской области (Беларусь). Войну встретила 15-летней девочкой. 22.06.1941 г. вместе с сестрой ушла добровольцем на фронт попала в одну из зенитных частей, помогала на поле боя, подавала снаряды зенитчикам, помогала медсёстрам. В августе 1941 г. попала в плен, бежала. С весны 1942 г. по июнь 1944 г. была связной партизанского отряда м. Улла. Витебской области бригады им. Чапаева, отряда им. Суворова. Доставляла оружие, боеприпасы, медикаменты для партизан, передавала ценные сведения о вооружении и численности немцев. Была ранена. 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После войны длительное время проживала в Новокузнецке. Около 30 лет проработала в СГПТУ № 21 библиотекарем.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Боевые награды:  орден Отечественной войны II степени (1985),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  медаль «Партизану Отечественной войны» II степени</a:t>
            </a:r>
            <a:r>
              <a:rPr lang="ru-RU" sz="1100" b="1" dirty="0" smtClean="0">
                <a:latin typeface="Arial Narrow" panose="020B0606020202030204" pitchFamily="34" charset="0"/>
              </a:rPr>
              <a:t>,  </a:t>
            </a:r>
            <a:r>
              <a:rPr lang="ru-RU" sz="1100" b="1" dirty="0" smtClean="0">
                <a:latin typeface="Arial Narrow" panose="020B0606020202030204" pitchFamily="34" charset="0"/>
              </a:rPr>
              <a:t>юбилейные медали.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4066" r="4746" b="3351"/>
          <a:stretch/>
        </p:blipFill>
        <p:spPr bwMode="auto">
          <a:xfrm>
            <a:off x="7524327" y="4908963"/>
            <a:ext cx="1206173" cy="160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23728" y="4183390"/>
            <a:ext cx="395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Бондаренко Любовь Захаровна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(02.09.1925-15.05.2000)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236296" y="6381328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3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8"/>
            <a:ext cx="9173515" cy="686222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2653226" cy="3437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13" y="757096"/>
            <a:ext cx="1573933" cy="279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393450" y="458033"/>
            <a:ext cx="345638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22 июня 1941 года ранним утром самолёты с чёрными крестами на крыльях обрушили бомбы на многие наши города. Через границу хлынули фашистские танки, отборные гитлеровские дивизии. Нападение врага было вероломным. Фашистам удалось глубоко вторгнуться в пределы СССР, захватить западные районы страны, Донбасс, Крым. В кольце блокады оказался Ленинград. Враги рвались к Москве. Гитлер хвастливо заявил, что будет принимать парад своих войск на Красной площади. Однако зимой 1941 года защитники Москвы перешли в контрнаступление и отбросили врага на запад. В этом сражении фашисты потеряли 400 тысяч человек.  Но враг был ещё очень силён. В ту пору у него было больше войск, больше пушек, танков, самолётов, чем у нас.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Летом 1942 года фашисты вышли к Волге у города Сталинграда и начали наступление на юге, чтобы захватить Кавказ. В этой книге рассказано о героической обороне Кавказа. 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302926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«За оборону Кавказа»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91" y="4805007"/>
            <a:ext cx="1096587" cy="1769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49178" y="4789296"/>
            <a:ext cx="724330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Место рождения: Новосибирская область,  </a:t>
            </a:r>
            <a:r>
              <a:rPr lang="ru-RU" sz="1100" b="1" dirty="0" err="1" smtClean="0">
                <a:latin typeface="Arial Narrow" panose="020B0606020202030204" pitchFamily="34" charset="0"/>
              </a:rPr>
              <a:t>Кочковский</a:t>
            </a:r>
            <a:r>
              <a:rPr lang="ru-RU" sz="1100" b="1" dirty="0" smtClean="0">
                <a:latin typeface="Arial Narrow" panose="020B0606020202030204" pitchFamily="34" charset="0"/>
              </a:rPr>
              <a:t> район, село Кочки.  В РККА с 22.06.1941 г. Место призыва: Сталинский РВК, Новосибирской области, г. Новосибирск, Сталинский район.  Звание: гвардии лейтенант. Командир взвода. Воевал в составе: 229 корпусного артиллерийского полка 6 стрелкового корпуса Западного фронта,  69 корпусного артиллерийского полка 6 армии Юго-Западного фронта, 69 корпусного артиллерийского полка 6 армии Северо-Кавказского фронта, 69 корпусного артиллерийского полка, 18 десантной армии Закавказского фронта, 69 корпусного артиллерийского полка, 18 десантной армии 1-го Украинского фронта, 49 гвардейской артиллерийской бригады, 1 гвардейской армии 1-го Украинского фронта.  </a:t>
            </a:r>
          </a:p>
          <a:p>
            <a:pPr algn="just"/>
            <a:r>
              <a:rPr lang="ru-RU" sz="1100" b="1" dirty="0" smtClean="0">
                <a:latin typeface="Arial Narrow" panose="020B0606020202030204" pitchFamily="34" charset="0"/>
              </a:rPr>
              <a:t>Боевые награды:  медаль «За боевые заслуги», орден Красной Звезды,  орден Отечественной войны I степени,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медаль «За оборону Кавказа» </a:t>
            </a:r>
            <a:r>
              <a:rPr lang="ru-RU" sz="1100" b="1" dirty="0" smtClean="0">
                <a:latin typeface="Arial Narrow" panose="020B0606020202030204" pitchFamily="34" charset="0"/>
              </a:rPr>
              <a:t>,  орден Отечественной войны  I  степени, медаль «За взятие Берлина», медаль «За освобождение Праги», медаль «За </a:t>
            </a:r>
            <a:r>
              <a:rPr lang="ru-RU" sz="1100" b="1" dirty="0" smtClean="0">
                <a:latin typeface="Arial Narrow" panose="020B0606020202030204" pitchFamily="34" charset="0"/>
              </a:rPr>
              <a:t> Победу </a:t>
            </a:r>
            <a:r>
              <a:rPr lang="ru-RU" sz="1100" b="1" dirty="0" smtClean="0">
                <a:latin typeface="Arial Narrow" panose="020B0606020202030204" pitchFamily="34" charset="0"/>
              </a:rPr>
              <a:t>над Германией в Великой Отечественной войне 1941-1945 гг.».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20272" y="3597354"/>
            <a:ext cx="187175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anose="020B0606020202030204" pitchFamily="34" charset="0"/>
              </a:rPr>
              <a:t>Учреждена Указом Президиума Верхов-</a:t>
            </a:r>
            <a:r>
              <a:rPr lang="ru-RU" sz="700" b="1" dirty="0" err="1" smtClean="0">
                <a:latin typeface="Arial Narrow" panose="020B0606020202030204" pitchFamily="34" charset="0"/>
              </a:rPr>
              <a:t>ного</a:t>
            </a:r>
            <a:r>
              <a:rPr lang="ru-RU" sz="700" b="1" dirty="0" smtClean="0">
                <a:latin typeface="Arial Narrow" panose="020B0606020202030204" pitchFamily="34" charset="0"/>
              </a:rPr>
              <a:t> Совета СССР от 1 мая 1944 года. </a:t>
            </a:r>
            <a:r>
              <a:rPr lang="ru-RU" sz="700" b="1" dirty="0" err="1" smtClean="0">
                <a:latin typeface="Arial Narrow" panose="020B0606020202030204" pitchFamily="34" charset="0"/>
              </a:rPr>
              <a:t>Награж</a:t>
            </a:r>
            <a:r>
              <a:rPr lang="ru-RU" sz="700" b="1" dirty="0" smtClean="0">
                <a:latin typeface="Arial Narrow" panose="020B0606020202030204" pitchFamily="34" charset="0"/>
              </a:rPr>
              <a:t>-дались все участники обороны Кавказа - военнослужащие Красной Армии, Военно-Морского Флота и войск НКВД, а также лица из гражданского населения принимавшие непосредственное участие в обороне с июля 1942 по октябрь 1943 года.   Количество награждённых около 870000 человек (1995).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4221088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Малков Василий Иванович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(14.03.1917-?)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59" y="3933056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619891" y="6466677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16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6" t="-243" r="369" b="90"/>
          <a:stretch/>
        </p:blipFill>
        <p:spPr bwMode="auto">
          <a:xfrm>
            <a:off x="395536" y="404664"/>
            <a:ext cx="2376264" cy="3144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69" y="836712"/>
            <a:ext cx="137355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059832" y="476672"/>
            <a:ext cx="36541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Narrow" pitchFamily="34" charset="0"/>
              </a:rPr>
              <a:t>Есть такая военная медаль – «За оборону Севастополя». На ней рядом с солдатом изображён матрос, а возле них - якорь и две пушки. Матрос и якорь потому, что Севастополь - город флотский. Стоит он на берегу Чёрного моря. Он очень красив, наш город-герой Севастополь. Все дома. в нём построены из белого камня. Синее море, белый город, голубое небо…</a:t>
            </a:r>
          </a:p>
          <a:p>
            <a:pPr algn="just"/>
            <a:endParaRPr lang="ru-RU" sz="1200" b="1" dirty="0" smtClean="0">
              <a:latin typeface="Arial Narrow" pitchFamily="34" charset="0"/>
            </a:endParaRPr>
          </a:p>
          <a:p>
            <a:pPr algn="just"/>
            <a:r>
              <a:rPr lang="ru-RU" sz="1200" b="1" dirty="0" smtClean="0">
                <a:latin typeface="Arial Narrow" pitchFamily="34" charset="0"/>
              </a:rPr>
              <a:t>Когда фашисты напали на нашу Родину, очень хотелось им захватить Севастополь - самый важный военный порт на Чёрном море, главную базу Черноморского флота…</a:t>
            </a:r>
          </a:p>
          <a:p>
            <a:pPr algn="just"/>
            <a:endParaRPr lang="ru-RU" sz="1200" b="1" dirty="0" smtClean="0">
              <a:latin typeface="Arial Narrow" pitchFamily="34" charset="0"/>
            </a:endParaRPr>
          </a:p>
          <a:p>
            <a:pPr algn="just"/>
            <a:r>
              <a:rPr lang="ru-RU" sz="1200" b="1" dirty="0" smtClean="0">
                <a:latin typeface="Arial Narrow" pitchFamily="34" charset="0"/>
              </a:rPr>
              <a:t>Оборона Севастополя длилась 250 дней, с 30 октября 1941 года по 4 июля 1942 года. </a:t>
            </a:r>
            <a:endParaRPr lang="ru-RU" sz="1200" b="1" dirty="0">
              <a:latin typeface="Arial Narrow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153506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Медаль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 «За оборону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 Севастополя»</a:t>
            </a:r>
            <a:endParaRPr lang="ru-RU" sz="1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04248" y="3429000"/>
            <a:ext cx="199796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 smtClean="0">
                <a:latin typeface="Arial Narrow" pitchFamily="34" charset="0"/>
              </a:rPr>
              <a:t>Учреждена Указом Президиума Верховного Совета СССР от 22 декабря 1942 года. Награждались участники обороны </a:t>
            </a:r>
            <a:r>
              <a:rPr lang="ru-RU" sz="700" b="1" dirty="0" smtClean="0">
                <a:latin typeface="Arial Narrow" pitchFamily="34" charset="0"/>
              </a:rPr>
              <a:t>Севастополя </a:t>
            </a:r>
            <a:r>
              <a:rPr lang="ru-RU" sz="700" b="1" dirty="0" smtClean="0">
                <a:latin typeface="Arial Narrow" pitchFamily="34" charset="0"/>
              </a:rPr>
              <a:t>- военнослужащие Красной Армии, Военно-Морского Флота и войск НКВД, а также лица из гражданского населения, принимавшие непосредственное участие в обороне. Медалью «За оборону» награждено около 52 540 человек (1985).</a:t>
            </a:r>
            <a:endParaRPr lang="ru-RU" sz="700" dirty="0">
              <a:latin typeface="Arial Narrow" pitchFamily="34" charset="0"/>
            </a:endParaRPr>
          </a:p>
        </p:txBody>
      </p:sp>
      <p:pic>
        <p:nvPicPr>
          <p:cNvPr id="13314" name="Picture 2" descr="https://img.genial.ly/599465fbea9b1156cc1b2c1b/1682065671295-1a5ebf9c1ddc9cc77bf9ccb2742ed73f_crop.jpg"/>
          <p:cNvPicPr>
            <a:picLocks noChangeAspect="1" noChangeArrowheads="1"/>
          </p:cNvPicPr>
          <p:nvPr/>
        </p:nvPicPr>
        <p:blipFill>
          <a:blip r:embed="rId5" cstate="print"/>
          <a:srcRect r="7692"/>
          <a:stretch>
            <a:fillRect/>
          </a:stretch>
        </p:blipFill>
        <p:spPr bwMode="auto">
          <a:xfrm>
            <a:off x="287524" y="4707518"/>
            <a:ext cx="1296144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45889" y="4590256"/>
            <a:ext cx="7056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latin typeface="Arial Narrow" pitchFamily="34" charset="0"/>
              </a:rPr>
              <a:t>Родился в д. </a:t>
            </a:r>
            <a:r>
              <a:rPr lang="ru-RU" sz="1050" b="1" dirty="0" err="1" smtClean="0">
                <a:latin typeface="Arial Narrow" pitchFamily="34" charset="0"/>
              </a:rPr>
              <a:t>Дуковщина</a:t>
            </a:r>
            <a:r>
              <a:rPr lang="ru-RU" sz="1050" b="1" dirty="0" smtClean="0">
                <a:latin typeface="Arial Narrow" pitchFamily="34" charset="0"/>
              </a:rPr>
              <a:t> </a:t>
            </a:r>
            <a:r>
              <a:rPr lang="ru-RU" sz="1050" b="1" dirty="0" err="1" smtClean="0">
                <a:latin typeface="Arial Narrow" pitchFamily="34" charset="0"/>
              </a:rPr>
              <a:t>Бешенковичского</a:t>
            </a:r>
            <a:r>
              <a:rPr lang="ru-RU" sz="1050" b="1" dirty="0" smtClean="0">
                <a:latin typeface="Arial Narrow" pitchFamily="34" charset="0"/>
              </a:rPr>
              <a:t> района Витебской области (Беларусь). Служил в Красной армии с 1941 г. Окончил сапёрное отделение Московского военно-инженерного училища. Воевал в составе Приморской армии, Воронежского, </a:t>
            </a:r>
            <a:r>
              <a:rPr lang="ru-RU" sz="1050" b="1" dirty="0" smtClean="0">
                <a:latin typeface="Arial Narrow" pitchFamily="34" charset="0"/>
              </a:rPr>
              <a:t> 1-го Украинского</a:t>
            </a:r>
            <a:r>
              <a:rPr lang="ru-RU" sz="1050" b="1" dirty="0" smtClean="0">
                <a:latin typeface="Arial Narrow" pitchFamily="34" charset="0"/>
              </a:rPr>
              <a:t>, 1-го Белорусского фронтов. К июлю 1944 г. командовал инженерной ротой 13-го гвардейского отдельного </a:t>
            </a:r>
            <a:r>
              <a:rPr lang="ru-RU" sz="1050" b="1" dirty="0" err="1" smtClean="0">
                <a:latin typeface="Arial Narrow" pitchFamily="34" charset="0"/>
              </a:rPr>
              <a:t>мотоинженерного</a:t>
            </a:r>
            <a:r>
              <a:rPr lang="ru-RU" sz="1050" b="1" dirty="0" smtClean="0">
                <a:latin typeface="Arial Narrow" pitchFamily="34" charset="0"/>
              </a:rPr>
              <a:t> батальона 17-й </a:t>
            </a:r>
            <a:r>
              <a:rPr lang="ru-RU" sz="1050" b="1" dirty="0" err="1" smtClean="0">
                <a:latin typeface="Arial Narrow" pitchFamily="34" charset="0"/>
              </a:rPr>
              <a:t>мотоинженерной</a:t>
            </a:r>
            <a:r>
              <a:rPr lang="ru-RU" sz="1050" b="1" dirty="0" smtClean="0">
                <a:latin typeface="Arial Narrow" pitchFamily="34" charset="0"/>
              </a:rPr>
              <a:t> бригады 1-й гвардейской танковой армии 1-го Украинского фронта. Отличился во время освобождения Польши в июле-августе 1944 г. при форсировании рек Западный Буг, Сан, Висла. Был ранен, но не покинул поле боя. 23 сентября 1944 года Михаилу </a:t>
            </a:r>
            <a:r>
              <a:rPr lang="ru-RU" sz="1050" b="1" dirty="0" err="1" smtClean="0">
                <a:latin typeface="Arial Narrow" pitchFamily="34" charset="0"/>
              </a:rPr>
              <a:t>Амосовичу</a:t>
            </a:r>
            <a:r>
              <a:rPr lang="ru-RU" sz="1050" b="1" dirty="0" smtClean="0">
                <a:latin typeface="Arial Narrow" pitchFamily="34" charset="0"/>
              </a:rPr>
              <a:t> </a:t>
            </a:r>
            <a:r>
              <a:rPr lang="ru-RU" sz="1050" b="1" dirty="0" err="1" smtClean="0">
                <a:latin typeface="Arial Narrow" pitchFamily="34" charset="0"/>
              </a:rPr>
              <a:t>Высогорцу</a:t>
            </a:r>
            <a:r>
              <a:rPr lang="ru-RU" sz="1050" b="1" dirty="0" smtClean="0">
                <a:latin typeface="Arial Narrow" pitchFamily="34" charset="0"/>
              </a:rPr>
              <a:t> было присвоено звание Героя Советского Союза. </a:t>
            </a:r>
            <a:endParaRPr lang="ru-RU" sz="1050" dirty="0" smtClean="0">
              <a:latin typeface="Arial Narrow" pitchFamily="34" charset="0"/>
            </a:endParaRPr>
          </a:p>
          <a:p>
            <a:r>
              <a:rPr lang="ru-RU" sz="1050" b="1" dirty="0" smtClean="0">
                <a:latin typeface="Arial Narrow" pitchFamily="34" charset="0"/>
              </a:rPr>
              <a:t>В 1957 г. окончил горный техникум, работал в Новокузнецке начальником производственно-технического отдела шахтостроительного управления № 8 треста «</a:t>
            </a:r>
            <a:r>
              <a:rPr lang="ru-RU" sz="1050" b="1" dirty="0" err="1" smtClean="0">
                <a:latin typeface="Arial Narrow" pitchFamily="34" charset="0"/>
              </a:rPr>
              <a:t>Куйбышевуголь</a:t>
            </a:r>
            <a:r>
              <a:rPr lang="ru-RU" sz="1050" b="1" dirty="0" smtClean="0">
                <a:latin typeface="Arial Narrow" pitchFamily="34" charset="0"/>
              </a:rPr>
              <a:t>».  </a:t>
            </a:r>
          </a:p>
          <a:p>
            <a:pPr algn="just"/>
            <a:r>
              <a:rPr lang="ru-RU" sz="1050" b="1" dirty="0" smtClean="0">
                <a:latin typeface="Arial Narrow" pitchFamily="34" charset="0"/>
              </a:rPr>
              <a:t>Боевые награды: орден Ленина, медаль «Золотая звезда», орден Красной Звезды, орден Красного Знамени,</a:t>
            </a:r>
            <a:r>
              <a:rPr lang="ru-RU" sz="1050" dirty="0" smtClean="0">
                <a:latin typeface="Arial Narrow" pitchFamily="34" charset="0"/>
              </a:rPr>
              <a:t> </a:t>
            </a:r>
            <a:r>
              <a:rPr lang="ru-RU" sz="1050" b="1" dirty="0" smtClean="0">
                <a:latin typeface="Arial Narrow" pitchFamily="34" charset="0"/>
              </a:rPr>
              <a:t>орден Отечественной войны I степени, медаль «За отвагу»,</a:t>
            </a:r>
            <a:r>
              <a:rPr lang="ru-RU" sz="1050" b="1" dirty="0" smtClean="0">
                <a:solidFill>
                  <a:srgbClr val="C00000"/>
                </a:solidFill>
                <a:latin typeface="Arial Narrow" pitchFamily="34" charset="0"/>
              </a:rPr>
              <a:t> медаль «За оборону Севастополя», </a:t>
            </a:r>
            <a:r>
              <a:rPr lang="ru-RU" sz="1050" dirty="0" smtClean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sz="1050" b="1" dirty="0" smtClean="0">
                <a:latin typeface="Arial Narrow" pitchFamily="34" charset="0"/>
              </a:rPr>
              <a:t>медаль «За взятие Берлина», медаль «За победу над Германией в Великой Отечественной войне 1941-1945 гг</a:t>
            </a:r>
            <a:r>
              <a:rPr lang="ru-RU" sz="1050" b="1" dirty="0" smtClean="0">
                <a:latin typeface="Arial Narrow" pitchFamily="34" charset="0"/>
              </a:rPr>
              <a:t>.».</a:t>
            </a:r>
            <a:endParaRPr lang="ru-RU" sz="1100" dirty="0" smtClean="0"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55776" y="4005064"/>
            <a:ext cx="3726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Высогорец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 Михаил </a:t>
            </a:r>
            <a:r>
              <a:rPr lang="ru-RU" sz="14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Амосович</a:t>
            </a:r>
            <a:endParaRPr lang="ru-RU" sz="1400" b="1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(02.12.1920-22.04.1996)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80" y="3789039"/>
            <a:ext cx="9144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460432" y="6525344"/>
            <a:ext cx="148190" cy="1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7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4996</Words>
  <Application>Microsoft Office PowerPoint</Application>
  <PresentationFormat>Экран (4:3)</PresentationFormat>
  <Paragraphs>242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bibl_08</dc:creator>
  <cp:lastModifiedBy>bibl_08</cp:lastModifiedBy>
  <cp:revision>64</cp:revision>
  <dcterms:created xsi:type="dcterms:W3CDTF">2024-01-31T02:36:36Z</dcterms:created>
  <dcterms:modified xsi:type="dcterms:W3CDTF">2024-02-01T03:41:45Z</dcterms:modified>
</cp:coreProperties>
</file>