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48C01-2AA3-EBAF-498E-E47E5C09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9E3CF1-4F8E-6B4A-9AD4-4B830B7E6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084270-030E-32CF-E216-7A7F5A1D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C14C54-41DA-AC1F-69D1-E5FD631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763C9B-6E2F-FA71-3C30-3F9894C1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07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53DEE-4B19-4047-9924-05244299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4542B7-2570-4532-DE35-29ECB31F3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9334AC-2A61-D74A-8A29-7E31B42B0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A6CB0A-5DC4-02F2-2B5E-391ABC75A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18EA6A-6C94-42D7-86F7-A8723F7D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4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CBB734-61E0-57AD-9B56-350CE6710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EA85E4-1114-8D87-B81A-1D605DB82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C04DAC-699D-3489-8F1E-E67A38557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D4D73C-CECE-EA0D-C241-430D2BB8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CF8E80-B674-9B9A-985E-5D4397B9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74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4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13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05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2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02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58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613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6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A4A3E-4AE3-6A93-00C6-7E501784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D41184-29FB-1E65-6C24-984CDB2B3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128035-EA08-8B32-8EDC-562FCDD1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227B87-1B93-53F5-4639-21310FEE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61605F-58C3-C9F5-A39E-0354EDDCE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026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062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68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91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CE825-8B46-88B1-3A99-EEFB26E7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2C46C5-4421-FCCD-9959-D5003424E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B78F4D-81C6-D43D-FB67-96C99B59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79C42A-45D1-CA6B-2E6F-976F36FA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C1D1B9-BE16-8B4F-7F22-4B396948C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30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5C38F-8F52-8FA2-89B7-414DA3D51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2A475B-1570-940D-59E9-F7A7F29D7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8AC4AF-728D-BB0F-8646-8E8F9F07A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3E1F2F-9AB3-5F35-A185-128E89FF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21270C-3C67-96A1-9E7C-12C4D095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2E661B-97D8-540B-F2E6-A5D1A121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66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4DF530-A3A8-0DFF-F775-12628E882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F2A875-29AB-B3AA-D684-4EF8C3274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098FC8-0793-D408-06FF-F6F27564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A755ED-264D-6184-F876-38F7DEFAB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6BA1A6-657D-F8F0-2759-B59B72E8D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47794F-C646-11DA-0E23-ACC2B93B1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74E9E1A-128C-F709-5E26-6443B04B3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49718C-18A5-D001-BCB1-DC26E8AF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0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6024D-A001-EB58-AC63-FC8969AA3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EB70D3-03BE-A72F-FBAA-BCA455AD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A75659-29DC-00E7-54FE-87A59B91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6C18BB-092D-7899-A038-F66EE3C6B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12E0C3-FEA4-324B-69B8-7867BED2B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79F8539-8DB8-C359-80B7-83185B21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762102-C015-1798-E26C-A34890A8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5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48B0F-FC77-AF4B-C9D5-0FF15B64A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C8CC8A-32A3-E761-4E79-18C67E47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2D0045-EF2E-CBE4-A164-AC272EAC3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FDFFDC-F9C7-99F2-1020-9DED2468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5CCBD2-C358-F4EB-ADC8-0E219366A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BDC9D7-30F0-3DD4-70A5-734CA26E9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98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A6CBB-F879-3ED9-F69D-8BC9A9602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17C465D-8DF5-C1B7-5F4A-C25268F5A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F5CCC5-59F5-E2FC-DBBC-DD30ADC76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CF047C-11DF-9E7D-1393-1DADCB7A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FE491A-BFCE-AC12-B457-692A74E9F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6E7184-37DF-EBBD-9761-8144E2FD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0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38D986-F95A-5488-C4C7-D6EA9589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6CA4C4-A2DE-DB1E-D550-CF9FD4385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27126A-ED97-690C-EF6A-468BBB5D5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A543A9-2750-D67A-575B-50D836522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D9AA21-17D8-A15E-0F14-182F34596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0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24EF1DC-34DA-41A5-BC0F-B8441BD6D42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58D8152-CB77-452D-B9CD-FCA913AC2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0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еликая Отечественная война кратко: суть конфликта, хронология, последствия  - RuBaltic.ru">
            <a:extLst>
              <a:ext uri="{FF2B5EF4-FFF2-40B4-BE49-F238E27FC236}">
                <a16:creationId xmlns:a16="http://schemas.microsoft.com/office/drawing/2014/main" id="{6DDC925E-3CE7-A562-F5E9-5BF4A6F5E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3B8D50-4620-B960-20F8-1D3B4E95AF81}"/>
              </a:ext>
            </a:extLst>
          </p:cNvPr>
          <p:cNvSpPr/>
          <p:nvPr/>
        </p:nvSpPr>
        <p:spPr>
          <a:xfrm>
            <a:off x="0" y="733245"/>
            <a:ext cx="12192000" cy="25447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D604DA-DFF0-78CF-3B2F-D44B4D4F8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20528"/>
            <a:ext cx="12192000" cy="2164721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Constantia" panose="02030602050306030303" pitchFamily="18" charset="0"/>
              </a:rPr>
              <a:t>Героиня Великой Отечественной </a:t>
            </a:r>
            <a:r>
              <a:rPr lang="ru-RU" sz="4400" dirty="0" smtClean="0">
                <a:latin typeface="Constantia" panose="02030602050306030303" pitchFamily="18" charset="0"/>
              </a:rPr>
              <a:t>войны </a:t>
            </a:r>
            <a:r>
              <a:rPr lang="ru-RU" sz="4400" dirty="0" smtClean="0">
                <a:latin typeface="Constantia" panose="02030602050306030303" pitchFamily="18" charset="0"/>
              </a:rPr>
              <a:t>ж</a:t>
            </a:r>
            <a:r>
              <a:rPr lang="ru-RU" sz="4400" dirty="0" smtClean="0">
                <a:latin typeface="Constantia" panose="02030602050306030303" pitchFamily="18" charset="0"/>
              </a:rPr>
              <a:t>енщина-снайпер </a:t>
            </a:r>
            <a:r>
              <a:rPr lang="ru-RU" sz="4400" dirty="0">
                <a:latin typeface="Constantia" panose="02030602050306030303" pitchFamily="18" charset="0"/>
              </a:rPr>
              <a:t/>
            </a:r>
            <a:br>
              <a:rPr lang="ru-RU" sz="4400" dirty="0">
                <a:latin typeface="Constantia" panose="02030602050306030303" pitchFamily="18" charset="0"/>
              </a:rPr>
            </a:br>
            <a:r>
              <a:rPr lang="ru-RU" sz="4400" dirty="0">
                <a:latin typeface="Constantia" panose="02030602050306030303" pitchFamily="18" charset="0"/>
              </a:rPr>
              <a:t>Ковшова Наталья Венедиктовна.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897DA4A-88B5-7AE6-7D8D-DF96ACF5DA4C}"/>
              </a:ext>
            </a:extLst>
          </p:cNvPr>
          <p:cNvSpPr/>
          <p:nvPr/>
        </p:nvSpPr>
        <p:spPr>
          <a:xfrm>
            <a:off x="0" y="5202239"/>
            <a:ext cx="12192000" cy="125032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36002E-D24A-7A1D-2EB7-DFDE2E0A6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370453"/>
            <a:ext cx="9144000" cy="1655762"/>
          </a:xfrm>
        </p:spPr>
        <p:txBody>
          <a:bodyPr/>
          <a:lstStyle/>
          <a:p>
            <a:pPr algn="r"/>
            <a:r>
              <a:rPr lang="ru-RU">
                <a:latin typeface="Constantia" panose="02030602050306030303" pitchFamily="18" charset="0"/>
              </a:rPr>
              <a:t>Выполнено: Курникова М.С</a:t>
            </a:r>
          </a:p>
          <a:p>
            <a:pPr algn="r"/>
            <a:r>
              <a:rPr lang="ru-RU">
                <a:latin typeface="Constantia" panose="02030602050306030303" pitchFamily="18" charset="0"/>
              </a:rPr>
              <a:t>Преподаватель: Яковлева М.А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452FA-15B1-F569-ED5B-E08B5248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128" y="355752"/>
            <a:ext cx="4096610" cy="1078766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highlight>
                  <a:srgbClr val="000000"/>
                </a:highlight>
                <a:latin typeface="Constantia" panose="02030602050306030303" pitchFamily="18" charset="0"/>
              </a:rPr>
              <a:t>Биография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983F8-CBDF-54FF-4F5D-57D7B480F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751" y="1627217"/>
            <a:ext cx="6252713" cy="523078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Constantia" panose="02030602050306030303" pitchFamily="18" charset="0"/>
              </a:rPr>
              <a:t>Родилась 26 ноября 1920 года в Уфе.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Constantia" panose="02030602050306030303" pitchFamily="18" charset="0"/>
              </a:rPr>
              <a:t>Мать — Нина Дмитриевна Араловец, родилась в 1902 году в семье революционеров. Отец — Венедикт Дмитриевич Ковшов, родился в 1898 году, участник гражданской войны. В 1940 году окончила московскую школу № 281 в Уланском переулке и поступила на работу в трест организации авиационной промышленности «Оргавиапром». Работала инспектором отдела кадров. В 1941 году готовилась к поступлению в Московский авиационный институт.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Constantia" panose="02030602050306030303" pitchFamily="18" charset="0"/>
              </a:rPr>
              <a:t>С началом Великой Отечественной войны ушла добровольцем в Красную армию. Окончила курсы снайперов. На фронте с октября 1941 года.</a:t>
            </a:r>
          </a:p>
        </p:txBody>
      </p:sp>
      <p:pic>
        <p:nvPicPr>
          <p:cNvPr id="2050" name="Picture 2" descr="Герой Советского Союза Ковшова Наталья Венедиктовна :: Герои страны">
            <a:extLst>
              <a:ext uri="{FF2B5EF4-FFF2-40B4-BE49-F238E27FC236}">
                <a16:creationId xmlns:a16="http://schemas.microsoft.com/office/drawing/2014/main" id="{275258AB-2B49-4297-BAA1-0B91A4884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930" y="876242"/>
            <a:ext cx="3947173" cy="5427363"/>
          </a:xfrm>
          <a:custGeom>
            <a:avLst/>
            <a:gdLst>
              <a:gd name="connsiteX0" fmla="*/ 0 w 3947173"/>
              <a:gd name="connsiteY0" fmla="*/ 0 h 5427363"/>
              <a:gd name="connsiteX1" fmla="*/ 524410 w 3947173"/>
              <a:gd name="connsiteY1" fmla="*/ 0 h 5427363"/>
              <a:gd name="connsiteX2" fmla="*/ 1167235 w 3947173"/>
              <a:gd name="connsiteY2" fmla="*/ 0 h 5427363"/>
              <a:gd name="connsiteX3" fmla="*/ 1731117 w 3947173"/>
              <a:gd name="connsiteY3" fmla="*/ 0 h 5427363"/>
              <a:gd name="connsiteX4" fmla="*/ 2373943 w 3947173"/>
              <a:gd name="connsiteY4" fmla="*/ 0 h 5427363"/>
              <a:gd name="connsiteX5" fmla="*/ 2858881 w 3947173"/>
              <a:gd name="connsiteY5" fmla="*/ 0 h 5427363"/>
              <a:gd name="connsiteX6" fmla="*/ 3343819 w 3947173"/>
              <a:gd name="connsiteY6" fmla="*/ 0 h 5427363"/>
              <a:gd name="connsiteX7" fmla="*/ 3947173 w 3947173"/>
              <a:gd name="connsiteY7" fmla="*/ 0 h 5427363"/>
              <a:gd name="connsiteX8" fmla="*/ 3947173 w 3947173"/>
              <a:gd name="connsiteY8" fmla="*/ 488463 h 5427363"/>
              <a:gd name="connsiteX9" fmla="*/ 3947173 w 3947173"/>
              <a:gd name="connsiteY9" fmla="*/ 1085473 h 5427363"/>
              <a:gd name="connsiteX10" fmla="*/ 3947173 w 3947173"/>
              <a:gd name="connsiteY10" fmla="*/ 1519662 h 5427363"/>
              <a:gd name="connsiteX11" fmla="*/ 3947173 w 3947173"/>
              <a:gd name="connsiteY11" fmla="*/ 2062398 h 5427363"/>
              <a:gd name="connsiteX12" fmla="*/ 3947173 w 3947173"/>
              <a:gd name="connsiteY12" fmla="*/ 2442313 h 5427363"/>
              <a:gd name="connsiteX13" fmla="*/ 3947173 w 3947173"/>
              <a:gd name="connsiteY13" fmla="*/ 3093597 h 5427363"/>
              <a:gd name="connsiteX14" fmla="*/ 3947173 w 3947173"/>
              <a:gd name="connsiteY14" fmla="*/ 3636333 h 5427363"/>
              <a:gd name="connsiteX15" fmla="*/ 3947173 w 3947173"/>
              <a:gd name="connsiteY15" fmla="*/ 4016249 h 5427363"/>
              <a:gd name="connsiteX16" fmla="*/ 3947173 w 3947173"/>
              <a:gd name="connsiteY16" fmla="*/ 4396164 h 5427363"/>
              <a:gd name="connsiteX17" fmla="*/ 3947173 w 3947173"/>
              <a:gd name="connsiteY17" fmla="*/ 5427363 h 5427363"/>
              <a:gd name="connsiteX18" fmla="*/ 3383291 w 3947173"/>
              <a:gd name="connsiteY18" fmla="*/ 5427363 h 5427363"/>
              <a:gd name="connsiteX19" fmla="*/ 2858881 w 3947173"/>
              <a:gd name="connsiteY19" fmla="*/ 5427363 h 5427363"/>
              <a:gd name="connsiteX20" fmla="*/ 2413414 w 3947173"/>
              <a:gd name="connsiteY20" fmla="*/ 5427363 h 5427363"/>
              <a:gd name="connsiteX21" fmla="*/ 1889004 w 3947173"/>
              <a:gd name="connsiteY21" fmla="*/ 5427363 h 5427363"/>
              <a:gd name="connsiteX22" fmla="*/ 1246179 w 3947173"/>
              <a:gd name="connsiteY22" fmla="*/ 5427363 h 5427363"/>
              <a:gd name="connsiteX23" fmla="*/ 642825 w 3947173"/>
              <a:gd name="connsiteY23" fmla="*/ 5427363 h 5427363"/>
              <a:gd name="connsiteX24" fmla="*/ 0 w 3947173"/>
              <a:gd name="connsiteY24" fmla="*/ 5427363 h 5427363"/>
              <a:gd name="connsiteX25" fmla="*/ 0 w 3947173"/>
              <a:gd name="connsiteY25" fmla="*/ 4830353 h 5427363"/>
              <a:gd name="connsiteX26" fmla="*/ 0 w 3947173"/>
              <a:gd name="connsiteY26" fmla="*/ 4287617 h 5427363"/>
              <a:gd name="connsiteX27" fmla="*/ 0 w 3947173"/>
              <a:gd name="connsiteY27" fmla="*/ 3799154 h 5427363"/>
              <a:gd name="connsiteX28" fmla="*/ 0 w 3947173"/>
              <a:gd name="connsiteY28" fmla="*/ 3202144 h 5427363"/>
              <a:gd name="connsiteX29" fmla="*/ 0 w 3947173"/>
              <a:gd name="connsiteY29" fmla="*/ 2767955 h 5427363"/>
              <a:gd name="connsiteX30" fmla="*/ 0 w 3947173"/>
              <a:gd name="connsiteY30" fmla="*/ 2279492 h 5427363"/>
              <a:gd name="connsiteX31" fmla="*/ 0 w 3947173"/>
              <a:gd name="connsiteY31" fmla="*/ 1791030 h 5427363"/>
              <a:gd name="connsiteX32" fmla="*/ 0 w 3947173"/>
              <a:gd name="connsiteY32" fmla="*/ 1356841 h 5427363"/>
              <a:gd name="connsiteX33" fmla="*/ 0 w 3947173"/>
              <a:gd name="connsiteY33" fmla="*/ 705557 h 5427363"/>
              <a:gd name="connsiteX34" fmla="*/ 0 w 3947173"/>
              <a:gd name="connsiteY34" fmla="*/ 0 h 542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947173" h="5427363" extrusionOk="0">
                <a:moveTo>
                  <a:pt x="0" y="0"/>
                </a:moveTo>
                <a:cubicBezTo>
                  <a:pt x="186082" y="-33225"/>
                  <a:pt x="355124" y="34071"/>
                  <a:pt x="524410" y="0"/>
                </a:cubicBezTo>
                <a:cubicBezTo>
                  <a:pt x="693696" y="-34071"/>
                  <a:pt x="1026593" y="43011"/>
                  <a:pt x="1167235" y="0"/>
                </a:cubicBezTo>
                <a:cubicBezTo>
                  <a:pt x="1307878" y="-43011"/>
                  <a:pt x="1479856" y="37749"/>
                  <a:pt x="1731117" y="0"/>
                </a:cubicBezTo>
                <a:cubicBezTo>
                  <a:pt x="1982378" y="-37749"/>
                  <a:pt x="2102263" y="51358"/>
                  <a:pt x="2373943" y="0"/>
                </a:cubicBezTo>
                <a:cubicBezTo>
                  <a:pt x="2645623" y="-51358"/>
                  <a:pt x="2720051" y="8826"/>
                  <a:pt x="2858881" y="0"/>
                </a:cubicBezTo>
                <a:cubicBezTo>
                  <a:pt x="2997711" y="-8826"/>
                  <a:pt x="3102323" y="37265"/>
                  <a:pt x="3343819" y="0"/>
                </a:cubicBezTo>
                <a:cubicBezTo>
                  <a:pt x="3585315" y="-37265"/>
                  <a:pt x="3693393" y="25231"/>
                  <a:pt x="3947173" y="0"/>
                </a:cubicBezTo>
                <a:cubicBezTo>
                  <a:pt x="4004021" y="219717"/>
                  <a:pt x="3898833" y="245356"/>
                  <a:pt x="3947173" y="488463"/>
                </a:cubicBezTo>
                <a:cubicBezTo>
                  <a:pt x="3995513" y="731570"/>
                  <a:pt x="3914229" y="930784"/>
                  <a:pt x="3947173" y="1085473"/>
                </a:cubicBezTo>
                <a:cubicBezTo>
                  <a:pt x="3980117" y="1240162"/>
                  <a:pt x="3900526" y="1393667"/>
                  <a:pt x="3947173" y="1519662"/>
                </a:cubicBezTo>
                <a:cubicBezTo>
                  <a:pt x="3993820" y="1645657"/>
                  <a:pt x="3897088" y="1943324"/>
                  <a:pt x="3947173" y="2062398"/>
                </a:cubicBezTo>
                <a:cubicBezTo>
                  <a:pt x="3997258" y="2181472"/>
                  <a:pt x="3920956" y="2366074"/>
                  <a:pt x="3947173" y="2442313"/>
                </a:cubicBezTo>
                <a:cubicBezTo>
                  <a:pt x="3973390" y="2518553"/>
                  <a:pt x="3920633" y="2805821"/>
                  <a:pt x="3947173" y="3093597"/>
                </a:cubicBezTo>
                <a:cubicBezTo>
                  <a:pt x="3973713" y="3381373"/>
                  <a:pt x="3939090" y="3519472"/>
                  <a:pt x="3947173" y="3636333"/>
                </a:cubicBezTo>
                <a:cubicBezTo>
                  <a:pt x="3955256" y="3753194"/>
                  <a:pt x="3914049" y="3900003"/>
                  <a:pt x="3947173" y="4016249"/>
                </a:cubicBezTo>
                <a:cubicBezTo>
                  <a:pt x="3980297" y="4132495"/>
                  <a:pt x="3942890" y="4301610"/>
                  <a:pt x="3947173" y="4396164"/>
                </a:cubicBezTo>
                <a:cubicBezTo>
                  <a:pt x="3951456" y="4490719"/>
                  <a:pt x="3869838" y="5086180"/>
                  <a:pt x="3947173" y="5427363"/>
                </a:cubicBezTo>
                <a:cubicBezTo>
                  <a:pt x="3809665" y="5478961"/>
                  <a:pt x="3539339" y="5415239"/>
                  <a:pt x="3383291" y="5427363"/>
                </a:cubicBezTo>
                <a:cubicBezTo>
                  <a:pt x="3227243" y="5439487"/>
                  <a:pt x="3082293" y="5404978"/>
                  <a:pt x="2858881" y="5427363"/>
                </a:cubicBezTo>
                <a:cubicBezTo>
                  <a:pt x="2635469" y="5449748"/>
                  <a:pt x="2585118" y="5379942"/>
                  <a:pt x="2413414" y="5427363"/>
                </a:cubicBezTo>
                <a:cubicBezTo>
                  <a:pt x="2241710" y="5474784"/>
                  <a:pt x="2040073" y="5379665"/>
                  <a:pt x="1889004" y="5427363"/>
                </a:cubicBezTo>
                <a:cubicBezTo>
                  <a:pt x="1737935" y="5475061"/>
                  <a:pt x="1517617" y="5415074"/>
                  <a:pt x="1246179" y="5427363"/>
                </a:cubicBezTo>
                <a:cubicBezTo>
                  <a:pt x="974741" y="5439652"/>
                  <a:pt x="920132" y="5402816"/>
                  <a:pt x="642825" y="5427363"/>
                </a:cubicBezTo>
                <a:cubicBezTo>
                  <a:pt x="365518" y="5451910"/>
                  <a:pt x="308132" y="5400900"/>
                  <a:pt x="0" y="5427363"/>
                </a:cubicBezTo>
                <a:cubicBezTo>
                  <a:pt x="-41836" y="5181838"/>
                  <a:pt x="12427" y="4985493"/>
                  <a:pt x="0" y="4830353"/>
                </a:cubicBezTo>
                <a:cubicBezTo>
                  <a:pt x="-12427" y="4675213"/>
                  <a:pt x="11362" y="4443775"/>
                  <a:pt x="0" y="4287617"/>
                </a:cubicBezTo>
                <a:cubicBezTo>
                  <a:pt x="-11362" y="4131459"/>
                  <a:pt x="43595" y="4015716"/>
                  <a:pt x="0" y="3799154"/>
                </a:cubicBezTo>
                <a:cubicBezTo>
                  <a:pt x="-43595" y="3582592"/>
                  <a:pt x="45114" y="3433296"/>
                  <a:pt x="0" y="3202144"/>
                </a:cubicBezTo>
                <a:cubicBezTo>
                  <a:pt x="-45114" y="2970992"/>
                  <a:pt x="8420" y="2883613"/>
                  <a:pt x="0" y="2767955"/>
                </a:cubicBezTo>
                <a:cubicBezTo>
                  <a:pt x="-8420" y="2652297"/>
                  <a:pt x="12904" y="2492907"/>
                  <a:pt x="0" y="2279492"/>
                </a:cubicBezTo>
                <a:cubicBezTo>
                  <a:pt x="-12904" y="2066077"/>
                  <a:pt x="27001" y="1951148"/>
                  <a:pt x="0" y="1791030"/>
                </a:cubicBezTo>
                <a:cubicBezTo>
                  <a:pt x="-27001" y="1630912"/>
                  <a:pt x="31902" y="1557511"/>
                  <a:pt x="0" y="1356841"/>
                </a:cubicBezTo>
                <a:cubicBezTo>
                  <a:pt x="-31902" y="1156171"/>
                  <a:pt x="49460" y="956989"/>
                  <a:pt x="0" y="705557"/>
                </a:cubicBezTo>
                <a:cubicBezTo>
                  <a:pt x="-49460" y="454125"/>
                  <a:pt x="32498" y="217573"/>
                  <a:pt x="0" y="0"/>
                </a:cubicBezTo>
                <a:close/>
              </a:path>
            </a:pathLst>
          </a:custGeom>
          <a:noFill/>
          <a:ln w="28575">
            <a:noFill/>
            <a:extLst>
              <a:ext uri="{C807C97D-BFC1-408E-A445-0C87EB9F89A2}">
                <ask:lineSketchStyleProps xmlns:ask="http://schemas.microsoft.com/office/drawing/2018/sketchyshapes" xmlns="" sd="45096598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4055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9B85C6-DA2A-AAE5-F851-4FD33EEDD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0151" y="327129"/>
            <a:ext cx="4035440" cy="1188720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bg1"/>
                </a:solidFill>
                <a:highlight>
                  <a:srgbClr val="000000"/>
                </a:highlight>
                <a:latin typeface="Constantia" panose="02030602050306030303" pitchFamily="18" charset="0"/>
              </a:rPr>
              <a:t>Биография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2D4B92-11FC-59C6-DD05-8A1EBBFC3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860" y="1979551"/>
            <a:ext cx="6912863" cy="4433874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ru-RU" sz="2000" i="0" dirty="0">
                <a:solidFill>
                  <a:srgbClr val="202122"/>
                </a:solidFill>
                <a:effectLst/>
                <a:latin typeface="Constantia" panose="02030602050306030303" pitchFamily="18" charset="0"/>
              </a:rPr>
              <a:t>В сражении под Москвой воевала в рядах 3-й Московской коммунистической стрелковой дивизии.</a:t>
            </a:r>
          </a:p>
          <a:p>
            <a:pPr marL="0" indent="0" algn="l">
              <a:buNone/>
            </a:pPr>
            <a:r>
              <a:rPr lang="ru-RU" sz="2000" i="0" dirty="0">
                <a:solidFill>
                  <a:srgbClr val="202122"/>
                </a:solidFill>
                <a:effectLst/>
                <a:latin typeface="Constantia" panose="02030602050306030303" pitchFamily="18" charset="0"/>
              </a:rPr>
              <a:t>С января 1942 года снайпер в 528-м стрелковом полку (130-я стрелковая дивизия, 1-я ударная армия, Северо-западный фронт). Участвовала в боевых действиях с февраля 1942 года в районе Новой Руссы. В марте под ураганным огнём вынесла с поля боя тяжело раненного командира полка, при этом была ранена.</a:t>
            </a:r>
          </a:p>
          <a:p>
            <a:pPr marL="0" indent="0" algn="l">
              <a:buNone/>
            </a:pPr>
            <a:r>
              <a:rPr lang="ru-RU" sz="2000" i="0" dirty="0">
                <a:solidFill>
                  <a:srgbClr val="202122"/>
                </a:solidFill>
                <a:effectLst/>
                <a:latin typeface="Constantia" panose="02030602050306030303" pitchFamily="18" charset="0"/>
              </a:rPr>
              <a:t>На личном счету снайпера Ковшовой 167 истреблённых солдат и офицеров противника (по свидетельству её однополчанина Георгия Баловнева, не менее 200; в наградном листе особо упоминается, что среди поражённых целей Ковшовой были вражеские снайперы и пулемётный расчёт противника). Во время службы обучала бойцов мастерству меткой стрельбы.</a:t>
            </a:r>
          </a:p>
          <a:p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4CE9826-7374-ECC3-99CF-54C976CD3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61" y="1853924"/>
            <a:ext cx="3415356" cy="4559501"/>
          </a:xfrm>
          <a:custGeom>
            <a:avLst/>
            <a:gdLst>
              <a:gd name="connsiteX0" fmla="*/ 0 w 3415356"/>
              <a:gd name="connsiteY0" fmla="*/ 0 h 4559501"/>
              <a:gd name="connsiteX1" fmla="*/ 603380 w 3415356"/>
              <a:gd name="connsiteY1" fmla="*/ 0 h 4559501"/>
              <a:gd name="connsiteX2" fmla="*/ 1240913 w 3415356"/>
              <a:gd name="connsiteY2" fmla="*/ 0 h 4559501"/>
              <a:gd name="connsiteX3" fmla="*/ 1878446 w 3415356"/>
              <a:gd name="connsiteY3" fmla="*/ 0 h 4559501"/>
              <a:gd name="connsiteX4" fmla="*/ 2447672 w 3415356"/>
              <a:gd name="connsiteY4" fmla="*/ 0 h 4559501"/>
              <a:gd name="connsiteX5" fmla="*/ 3415356 w 3415356"/>
              <a:gd name="connsiteY5" fmla="*/ 0 h 4559501"/>
              <a:gd name="connsiteX6" fmla="*/ 3415356 w 3415356"/>
              <a:gd name="connsiteY6" fmla="*/ 524343 h 4559501"/>
              <a:gd name="connsiteX7" fmla="*/ 3415356 w 3415356"/>
              <a:gd name="connsiteY7" fmla="*/ 1139875 h 4559501"/>
              <a:gd name="connsiteX8" fmla="*/ 3415356 w 3415356"/>
              <a:gd name="connsiteY8" fmla="*/ 1664218 h 4559501"/>
              <a:gd name="connsiteX9" fmla="*/ 3415356 w 3415356"/>
              <a:gd name="connsiteY9" fmla="*/ 2097370 h 4559501"/>
              <a:gd name="connsiteX10" fmla="*/ 3415356 w 3415356"/>
              <a:gd name="connsiteY10" fmla="*/ 2712903 h 4559501"/>
              <a:gd name="connsiteX11" fmla="*/ 3415356 w 3415356"/>
              <a:gd name="connsiteY11" fmla="*/ 3328436 h 4559501"/>
              <a:gd name="connsiteX12" fmla="*/ 3415356 w 3415356"/>
              <a:gd name="connsiteY12" fmla="*/ 3943968 h 4559501"/>
              <a:gd name="connsiteX13" fmla="*/ 3415356 w 3415356"/>
              <a:gd name="connsiteY13" fmla="*/ 4559501 h 4559501"/>
              <a:gd name="connsiteX14" fmla="*/ 2948591 w 3415356"/>
              <a:gd name="connsiteY14" fmla="*/ 4559501 h 4559501"/>
              <a:gd name="connsiteX15" fmla="*/ 2481825 w 3415356"/>
              <a:gd name="connsiteY15" fmla="*/ 4559501 h 4559501"/>
              <a:gd name="connsiteX16" fmla="*/ 1844292 w 3415356"/>
              <a:gd name="connsiteY16" fmla="*/ 4559501 h 4559501"/>
              <a:gd name="connsiteX17" fmla="*/ 1275066 w 3415356"/>
              <a:gd name="connsiteY17" fmla="*/ 4559501 h 4559501"/>
              <a:gd name="connsiteX18" fmla="*/ 739994 w 3415356"/>
              <a:gd name="connsiteY18" fmla="*/ 4559501 h 4559501"/>
              <a:gd name="connsiteX19" fmla="*/ 0 w 3415356"/>
              <a:gd name="connsiteY19" fmla="*/ 4559501 h 4559501"/>
              <a:gd name="connsiteX20" fmla="*/ 0 w 3415356"/>
              <a:gd name="connsiteY20" fmla="*/ 4126348 h 4559501"/>
              <a:gd name="connsiteX21" fmla="*/ 0 w 3415356"/>
              <a:gd name="connsiteY21" fmla="*/ 3647601 h 4559501"/>
              <a:gd name="connsiteX22" fmla="*/ 0 w 3415356"/>
              <a:gd name="connsiteY22" fmla="*/ 3123258 h 4559501"/>
              <a:gd name="connsiteX23" fmla="*/ 0 w 3415356"/>
              <a:gd name="connsiteY23" fmla="*/ 2553321 h 4559501"/>
              <a:gd name="connsiteX24" fmla="*/ 0 w 3415356"/>
              <a:gd name="connsiteY24" fmla="*/ 2120168 h 4559501"/>
              <a:gd name="connsiteX25" fmla="*/ 0 w 3415356"/>
              <a:gd name="connsiteY25" fmla="*/ 1550230 h 4559501"/>
              <a:gd name="connsiteX26" fmla="*/ 0 w 3415356"/>
              <a:gd name="connsiteY26" fmla="*/ 1025888 h 4559501"/>
              <a:gd name="connsiteX27" fmla="*/ 0 w 3415356"/>
              <a:gd name="connsiteY27" fmla="*/ 501545 h 4559501"/>
              <a:gd name="connsiteX28" fmla="*/ 0 w 3415356"/>
              <a:gd name="connsiteY28" fmla="*/ 0 h 455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15356" h="4559501" extrusionOk="0">
                <a:moveTo>
                  <a:pt x="0" y="0"/>
                </a:moveTo>
                <a:cubicBezTo>
                  <a:pt x="188380" y="-14422"/>
                  <a:pt x="317025" y="28980"/>
                  <a:pt x="603380" y="0"/>
                </a:cubicBezTo>
                <a:cubicBezTo>
                  <a:pt x="889735" y="-28980"/>
                  <a:pt x="949014" y="70698"/>
                  <a:pt x="1240913" y="0"/>
                </a:cubicBezTo>
                <a:cubicBezTo>
                  <a:pt x="1532812" y="-70698"/>
                  <a:pt x="1633980" y="33019"/>
                  <a:pt x="1878446" y="0"/>
                </a:cubicBezTo>
                <a:cubicBezTo>
                  <a:pt x="2122912" y="-33019"/>
                  <a:pt x="2259968" y="50805"/>
                  <a:pt x="2447672" y="0"/>
                </a:cubicBezTo>
                <a:cubicBezTo>
                  <a:pt x="2635376" y="-50805"/>
                  <a:pt x="2990553" y="30099"/>
                  <a:pt x="3415356" y="0"/>
                </a:cubicBezTo>
                <a:cubicBezTo>
                  <a:pt x="3439975" y="205436"/>
                  <a:pt x="3414146" y="353169"/>
                  <a:pt x="3415356" y="524343"/>
                </a:cubicBezTo>
                <a:cubicBezTo>
                  <a:pt x="3416566" y="695517"/>
                  <a:pt x="3397157" y="854236"/>
                  <a:pt x="3415356" y="1139875"/>
                </a:cubicBezTo>
                <a:cubicBezTo>
                  <a:pt x="3433555" y="1425514"/>
                  <a:pt x="3412808" y="1505321"/>
                  <a:pt x="3415356" y="1664218"/>
                </a:cubicBezTo>
                <a:cubicBezTo>
                  <a:pt x="3417904" y="1823115"/>
                  <a:pt x="3379354" y="1981561"/>
                  <a:pt x="3415356" y="2097370"/>
                </a:cubicBezTo>
                <a:cubicBezTo>
                  <a:pt x="3451358" y="2213179"/>
                  <a:pt x="3403161" y="2444206"/>
                  <a:pt x="3415356" y="2712903"/>
                </a:cubicBezTo>
                <a:cubicBezTo>
                  <a:pt x="3427551" y="2981600"/>
                  <a:pt x="3365546" y="3130724"/>
                  <a:pt x="3415356" y="3328436"/>
                </a:cubicBezTo>
                <a:cubicBezTo>
                  <a:pt x="3465166" y="3526148"/>
                  <a:pt x="3350888" y="3683336"/>
                  <a:pt x="3415356" y="3943968"/>
                </a:cubicBezTo>
                <a:cubicBezTo>
                  <a:pt x="3479824" y="4204600"/>
                  <a:pt x="3391568" y="4312726"/>
                  <a:pt x="3415356" y="4559501"/>
                </a:cubicBezTo>
                <a:cubicBezTo>
                  <a:pt x="3236954" y="4563992"/>
                  <a:pt x="3147486" y="4543423"/>
                  <a:pt x="2948591" y="4559501"/>
                </a:cubicBezTo>
                <a:cubicBezTo>
                  <a:pt x="2749697" y="4575579"/>
                  <a:pt x="2674411" y="4556805"/>
                  <a:pt x="2481825" y="4559501"/>
                </a:cubicBezTo>
                <a:cubicBezTo>
                  <a:pt x="2289239" y="4562197"/>
                  <a:pt x="1977467" y="4491140"/>
                  <a:pt x="1844292" y="4559501"/>
                </a:cubicBezTo>
                <a:cubicBezTo>
                  <a:pt x="1711117" y="4627862"/>
                  <a:pt x="1462042" y="4501320"/>
                  <a:pt x="1275066" y="4559501"/>
                </a:cubicBezTo>
                <a:cubicBezTo>
                  <a:pt x="1088090" y="4617682"/>
                  <a:pt x="982956" y="4527490"/>
                  <a:pt x="739994" y="4559501"/>
                </a:cubicBezTo>
                <a:cubicBezTo>
                  <a:pt x="497032" y="4591512"/>
                  <a:pt x="360972" y="4495816"/>
                  <a:pt x="0" y="4559501"/>
                </a:cubicBezTo>
                <a:cubicBezTo>
                  <a:pt x="-37857" y="4459380"/>
                  <a:pt x="32665" y="4301730"/>
                  <a:pt x="0" y="4126348"/>
                </a:cubicBezTo>
                <a:cubicBezTo>
                  <a:pt x="-32665" y="3950966"/>
                  <a:pt x="54479" y="3805226"/>
                  <a:pt x="0" y="3647601"/>
                </a:cubicBezTo>
                <a:cubicBezTo>
                  <a:pt x="-54479" y="3489976"/>
                  <a:pt x="41667" y="3307624"/>
                  <a:pt x="0" y="3123258"/>
                </a:cubicBezTo>
                <a:cubicBezTo>
                  <a:pt x="-41667" y="2938892"/>
                  <a:pt x="65980" y="2753181"/>
                  <a:pt x="0" y="2553321"/>
                </a:cubicBezTo>
                <a:cubicBezTo>
                  <a:pt x="-65980" y="2353461"/>
                  <a:pt x="50547" y="2321552"/>
                  <a:pt x="0" y="2120168"/>
                </a:cubicBezTo>
                <a:cubicBezTo>
                  <a:pt x="-50547" y="1918784"/>
                  <a:pt x="18538" y="1721616"/>
                  <a:pt x="0" y="1550230"/>
                </a:cubicBezTo>
                <a:cubicBezTo>
                  <a:pt x="-18538" y="1378844"/>
                  <a:pt x="55160" y="1260115"/>
                  <a:pt x="0" y="1025888"/>
                </a:cubicBezTo>
                <a:cubicBezTo>
                  <a:pt x="-55160" y="791661"/>
                  <a:pt x="53957" y="704385"/>
                  <a:pt x="0" y="501545"/>
                </a:cubicBezTo>
                <a:cubicBezTo>
                  <a:pt x="-53957" y="298705"/>
                  <a:pt x="33386" y="213624"/>
                  <a:pt x="0" y="0"/>
                </a:cubicBezTo>
                <a:close/>
              </a:path>
            </a:pathLst>
          </a:custGeom>
          <a:noFill/>
          <a:ln w="28575">
            <a:noFill/>
            <a:extLst>
              <a:ext uri="{C807C97D-BFC1-408E-A445-0C87EB9F89A2}">
                <ask:lineSketchStyleProps xmlns:ask="http://schemas.microsoft.com/office/drawing/2018/sketchyshapes" xmlns="" sd="9140650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844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784D58-440E-B693-B9B7-691ECB80803C}"/>
              </a:ext>
            </a:extLst>
          </p:cNvPr>
          <p:cNvSpPr/>
          <p:nvPr/>
        </p:nvSpPr>
        <p:spPr>
          <a:xfrm>
            <a:off x="1040235" y="2351782"/>
            <a:ext cx="6434356" cy="3856071"/>
          </a:xfrm>
          <a:prstGeom prst="rect">
            <a:avLst/>
          </a:prstGeom>
          <a:solidFill>
            <a:schemeClr val="tx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 descr="Ковшова Наталья Венедиктовна - Советские снайперы 1941-1945 гг.">
            <a:extLst>
              <a:ext uri="{FF2B5EF4-FFF2-40B4-BE49-F238E27FC236}">
                <a16:creationId xmlns:a16="http://schemas.microsoft.com/office/drawing/2014/main" id="{974EAAF5-D970-691D-D342-CCCE00C2A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600" y="1794131"/>
            <a:ext cx="3245387" cy="4501298"/>
          </a:xfrm>
          <a:custGeom>
            <a:avLst/>
            <a:gdLst>
              <a:gd name="connsiteX0" fmla="*/ 0 w 3245387"/>
              <a:gd name="connsiteY0" fmla="*/ 0 h 4501298"/>
              <a:gd name="connsiteX1" fmla="*/ 508444 w 3245387"/>
              <a:gd name="connsiteY1" fmla="*/ 0 h 4501298"/>
              <a:gd name="connsiteX2" fmla="*/ 1081796 w 3245387"/>
              <a:gd name="connsiteY2" fmla="*/ 0 h 4501298"/>
              <a:gd name="connsiteX3" fmla="*/ 1557786 w 3245387"/>
              <a:gd name="connsiteY3" fmla="*/ 0 h 4501298"/>
              <a:gd name="connsiteX4" fmla="*/ 2163591 w 3245387"/>
              <a:gd name="connsiteY4" fmla="*/ 0 h 4501298"/>
              <a:gd name="connsiteX5" fmla="*/ 2607128 w 3245387"/>
              <a:gd name="connsiteY5" fmla="*/ 0 h 4501298"/>
              <a:gd name="connsiteX6" fmla="*/ 3245387 w 3245387"/>
              <a:gd name="connsiteY6" fmla="*/ 0 h 4501298"/>
              <a:gd name="connsiteX7" fmla="*/ 3245387 w 3245387"/>
              <a:gd name="connsiteY7" fmla="*/ 472636 h 4501298"/>
              <a:gd name="connsiteX8" fmla="*/ 3245387 w 3245387"/>
              <a:gd name="connsiteY8" fmla="*/ 900260 h 4501298"/>
              <a:gd name="connsiteX9" fmla="*/ 3245387 w 3245387"/>
              <a:gd name="connsiteY9" fmla="*/ 1372896 h 4501298"/>
              <a:gd name="connsiteX10" fmla="*/ 3245387 w 3245387"/>
              <a:gd name="connsiteY10" fmla="*/ 1980571 h 4501298"/>
              <a:gd name="connsiteX11" fmla="*/ 3245387 w 3245387"/>
              <a:gd name="connsiteY11" fmla="*/ 2633259 h 4501298"/>
              <a:gd name="connsiteX12" fmla="*/ 3245387 w 3245387"/>
              <a:gd name="connsiteY12" fmla="*/ 3285948 h 4501298"/>
              <a:gd name="connsiteX13" fmla="*/ 3245387 w 3245387"/>
              <a:gd name="connsiteY13" fmla="*/ 3713571 h 4501298"/>
              <a:gd name="connsiteX14" fmla="*/ 3245387 w 3245387"/>
              <a:gd name="connsiteY14" fmla="*/ 4501298 h 4501298"/>
              <a:gd name="connsiteX15" fmla="*/ 2672035 w 3245387"/>
              <a:gd name="connsiteY15" fmla="*/ 4501298 h 4501298"/>
              <a:gd name="connsiteX16" fmla="*/ 2098684 w 3245387"/>
              <a:gd name="connsiteY16" fmla="*/ 4501298 h 4501298"/>
              <a:gd name="connsiteX17" fmla="*/ 1590240 w 3245387"/>
              <a:gd name="connsiteY17" fmla="*/ 4501298 h 4501298"/>
              <a:gd name="connsiteX18" fmla="*/ 1016888 w 3245387"/>
              <a:gd name="connsiteY18" fmla="*/ 4501298 h 4501298"/>
              <a:gd name="connsiteX19" fmla="*/ 475990 w 3245387"/>
              <a:gd name="connsiteY19" fmla="*/ 4501298 h 4501298"/>
              <a:gd name="connsiteX20" fmla="*/ 0 w 3245387"/>
              <a:gd name="connsiteY20" fmla="*/ 4501298 h 4501298"/>
              <a:gd name="connsiteX21" fmla="*/ 0 w 3245387"/>
              <a:gd name="connsiteY21" fmla="*/ 3893623 h 4501298"/>
              <a:gd name="connsiteX22" fmla="*/ 0 w 3245387"/>
              <a:gd name="connsiteY22" fmla="*/ 3285948 h 4501298"/>
              <a:gd name="connsiteX23" fmla="*/ 0 w 3245387"/>
              <a:gd name="connsiteY23" fmla="*/ 2633259 h 4501298"/>
              <a:gd name="connsiteX24" fmla="*/ 0 w 3245387"/>
              <a:gd name="connsiteY24" fmla="*/ 2160623 h 4501298"/>
              <a:gd name="connsiteX25" fmla="*/ 0 w 3245387"/>
              <a:gd name="connsiteY25" fmla="*/ 1597961 h 4501298"/>
              <a:gd name="connsiteX26" fmla="*/ 0 w 3245387"/>
              <a:gd name="connsiteY26" fmla="*/ 1080312 h 4501298"/>
              <a:gd name="connsiteX27" fmla="*/ 0 w 3245387"/>
              <a:gd name="connsiteY27" fmla="*/ 517649 h 4501298"/>
              <a:gd name="connsiteX28" fmla="*/ 0 w 3245387"/>
              <a:gd name="connsiteY28" fmla="*/ 0 h 4501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245387" h="4501298" extrusionOk="0">
                <a:moveTo>
                  <a:pt x="0" y="0"/>
                </a:moveTo>
                <a:cubicBezTo>
                  <a:pt x="109236" y="-49930"/>
                  <a:pt x="305107" y="52868"/>
                  <a:pt x="508444" y="0"/>
                </a:cubicBezTo>
                <a:cubicBezTo>
                  <a:pt x="711781" y="-52868"/>
                  <a:pt x="868174" y="49335"/>
                  <a:pt x="1081796" y="0"/>
                </a:cubicBezTo>
                <a:cubicBezTo>
                  <a:pt x="1295418" y="-49335"/>
                  <a:pt x="1461700" y="39853"/>
                  <a:pt x="1557786" y="0"/>
                </a:cubicBezTo>
                <a:cubicBezTo>
                  <a:pt x="1653872" y="-39853"/>
                  <a:pt x="2018856" y="65302"/>
                  <a:pt x="2163591" y="0"/>
                </a:cubicBezTo>
                <a:cubicBezTo>
                  <a:pt x="2308327" y="-65302"/>
                  <a:pt x="2399345" y="11496"/>
                  <a:pt x="2607128" y="0"/>
                </a:cubicBezTo>
                <a:cubicBezTo>
                  <a:pt x="2814911" y="-11496"/>
                  <a:pt x="3038345" y="30428"/>
                  <a:pt x="3245387" y="0"/>
                </a:cubicBezTo>
                <a:cubicBezTo>
                  <a:pt x="3279007" y="176675"/>
                  <a:pt x="3189681" y="373084"/>
                  <a:pt x="3245387" y="472636"/>
                </a:cubicBezTo>
                <a:cubicBezTo>
                  <a:pt x="3301093" y="572188"/>
                  <a:pt x="3225778" y="765311"/>
                  <a:pt x="3245387" y="900260"/>
                </a:cubicBezTo>
                <a:cubicBezTo>
                  <a:pt x="3264996" y="1035209"/>
                  <a:pt x="3211692" y="1165357"/>
                  <a:pt x="3245387" y="1372896"/>
                </a:cubicBezTo>
                <a:cubicBezTo>
                  <a:pt x="3279082" y="1580435"/>
                  <a:pt x="3234018" y="1727048"/>
                  <a:pt x="3245387" y="1980571"/>
                </a:cubicBezTo>
                <a:cubicBezTo>
                  <a:pt x="3256756" y="2234095"/>
                  <a:pt x="3227026" y="2369673"/>
                  <a:pt x="3245387" y="2633259"/>
                </a:cubicBezTo>
                <a:cubicBezTo>
                  <a:pt x="3263748" y="2896845"/>
                  <a:pt x="3185809" y="3146654"/>
                  <a:pt x="3245387" y="3285948"/>
                </a:cubicBezTo>
                <a:cubicBezTo>
                  <a:pt x="3304965" y="3425242"/>
                  <a:pt x="3206670" y="3528752"/>
                  <a:pt x="3245387" y="3713571"/>
                </a:cubicBezTo>
                <a:cubicBezTo>
                  <a:pt x="3284104" y="3898390"/>
                  <a:pt x="3183176" y="4203796"/>
                  <a:pt x="3245387" y="4501298"/>
                </a:cubicBezTo>
                <a:cubicBezTo>
                  <a:pt x="3054298" y="4548207"/>
                  <a:pt x="2877018" y="4476061"/>
                  <a:pt x="2672035" y="4501298"/>
                </a:cubicBezTo>
                <a:cubicBezTo>
                  <a:pt x="2467052" y="4526535"/>
                  <a:pt x="2295152" y="4450511"/>
                  <a:pt x="2098684" y="4501298"/>
                </a:cubicBezTo>
                <a:cubicBezTo>
                  <a:pt x="1902216" y="4552085"/>
                  <a:pt x="1708831" y="4486031"/>
                  <a:pt x="1590240" y="4501298"/>
                </a:cubicBezTo>
                <a:cubicBezTo>
                  <a:pt x="1471649" y="4516565"/>
                  <a:pt x="1156939" y="4435511"/>
                  <a:pt x="1016888" y="4501298"/>
                </a:cubicBezTo>
                <a:cubicBezTo>
                  <a:pt x="876837" y="4567085"/>
                  <a:pt x="650651" y="4449334"/>
                  <a:pt x="475990" y="4501298"/>
                </a:cubicBezTo>
                <a:cubicBezTo>
                  <a:pt x="301329" y="4553262"/>
                  <a:pt x="173289" y="4452984"/>
                  <a:pt x="0" y="4501298"/>
                </a:cubicBezTo>
                <a:cubicBezTo>
                  <a:pt x="-61383" y="4363909"/>
                  <a:pt x="69221" y="4141325"/>
                  <a:pt x="0" y="3893623"/>
                </a:cubicBezTo>
                <a:cubicBezTo>
                  <a:pt x="-69221" y="3645921"/>
                  <a:pt x="29939" y="3536641"/>
                  <a:pt x="0" y="3285948"/>
                </a:cubicBezTo>
                <a:cubicBezTo>
                  <a:pt x="-29939" y="3035256"/>
                  <a:pt x="64042" y="2946753"/>
                  <a:pt x="0" y="2633259"/>
                </a:cubicBezTo>
                <a:cubicBezTo>
                  <a:pt x="-64042" y="2319765"/>
                  <a:pt x="25164" y="2271245"/>
                  <a:pt x="0" y="2160623"/>
                </a:cubicBezTo>
                <a:cubicBezTo>
                  <a:pt x="-25164" y="2050001"/>
                  <a:pt x="36953" y="1792811"/>
                  <a:pt x="0" y="1597961"/>
                </a:cubicBezTo>
                <a:cubicBezTo>
                  <a:pt x="-36953" y="1403111"/>
                  <a:pt x="44834" y="1221711"/>
                  <a:pt x="0" y="1080312"/>
                </a:cubicBezTo>
                <a:cubicBezTo>
                  <a:pt x="-44834" y="938913"/>
                  <a:pt x="62149" y="659428"/>
                  <a:pt x="0" y="517649"/>
                </a:cubicBezTo>
                <a:cubicBezTo>
                  <a:pt x="-62149" y="375870"/>
                  <a:pt x="18529" y="215255"/>
                  <a:pt x="0" y="0"/>
                </a:cubicBezTo>
                <a:close/>
              </a:path>
            </a:pathLst>
          </a:custGeom>
          <a:noFill/>
          <a:ln w="28575">
            <a:noFill/>
            <a:extLst>
              <a:ext uri="{C807C97D-BFC1-408E-A445-0C87EB9F89A2}">
                <ask:lineSketchStyleProps xmlns:ask="http://schemas.microsoft.com/office/drawing/2018/sketchyshapes" xmlns="" sd="95571750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97B2D-5DEC-B657-8B21-FF45EB477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813" y="301925"/>
            <a:ext cx="7101046" cy="1340401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bg1"/>
                </a:solidFill>
                <a:highlight>
                  <a:srgbClr val="000000"/>
                </a:highlight>
                <a:latin typeface="Constantia" panose="02030602050306030303" pitchFamily="18" charset="0"/>
              </a:rPr>
              <a:t>Награды Ковшовой Натальи Венедиктовны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CC4603-D385-8FA1-2B48-9334534CE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242" y="5022577"/>
            <a:ext cx="3857537" cy="646783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ru-RU" sz="3200" dirty="0">
                <a:solidFill>
                  <a:schemeClr val="tx1"/>
                </a:solidFill>
                <a:latin typeface="Constantia" panose="02030602050306030303" pitchFamily="18" charset="0"/>
              </a:rPr>
              <a:t>Медаль «Золотая Звезда» (14.02.1943)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7E9165-20EC-04E1-7556-222F8107A6C2}"/>
              </a:ext>
            </a:extLst>
          </p:cNvPr>
          <p:cNvSpPr txBox="1"/>
          <p:nvPr/>
        </p:nvSpPr>
        <p:spPr>
          <a:xfrm>
            <a:off x="1132838" y="2351782"/>
            <a:ext cx="32453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onstantia" panose="02030602050306030303" pitchFamily="18" charset="0"/>
              </a:rPr>
              <a:t>Орден Ленина (14.02.1943)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46784-C7E0-52C0-6D7B-9D1837799B38}"/>
              </a:ext>
            </a:extLst>
          </p:cNvPr>
          <p:cNvSpPr txBox="1"/>
          <p:nvPr/>
        </p:nvSpPr>
        <p:spPr>
          <a:xfrm>
            <a:off x="3481834" y="2967562"/>
            <a:ext cx="3697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onstantia" panose="02030602050306030303" pitchFamily="18" charset="0"/>
              </a:rPr>
              <a:t>Орден Красной Звезды (13.08.1942)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41CE5D-5320-8494-5D52-2D2B50F92DC2}"/>
              </a:ext>
            </a:extLst>
          </p:cNvPr>
          <p:cNvSpPr txBox="1"/>
          <p:nvPr/>
        </p:nvSpPr>
        <p:spPr>
          <a:xfrm>
            <a:off x="1239627" y="3945359"/>
            <a:ext cx="3697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Constantia" panose="02030602050306030303" pitchFamily="18" charset="0"/>
              </a:rPr>
              <a:t>Медаль «За оборону Москвы» (1.05.1944)</a:t>
            </a:r>
          </a:p>
        </p:txBody>
      </p:sp>
    </p:spTree>
    <p:extLst>
      <p:ext uri="{BB962C8B-B14F-4D97-AF65-F5344CB8AC3E}">
        <p14:creationId xmlns:p14="http://schemas.microsoft.com/office/powerpoint/2010/main" val="4290936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FECAD-052C-5B01-E4E6-285B7B646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57" y="334963"/>
            <a:ext cx="11197086" cy="1188720"/>
          </a:xfrm>
        </p:spPr>
        <p:txBody>
          <a:bodyPr>
            <a:noAutofit/>
          </a:bodyPr>
          <a:lstStyle/>
          <a:p>
            <a:r>
              <a:rPr lang="ru-RU" sz="4400" b="0" i="0" dirty="0">
                <a:solidFill>
                  <a:schemeClr val="bg1"/>
                </a:solidFill>
                <a:effectLst/>
                <a:highlight>
                  <a:srgbClr val="000000"/>
                </a:highlight>
                <a:latin typeface="Constantia" panose="02030602050306030303" pitchFamily="18" charset="0"/>
              </a:rPr>
              <a:t>Память о Наталье ковшовой</a:t>
            </a:r>
            <a:endParaRPr lang="ru-RU" sz="4400" dirty="0">
              <a:solidFill>
                <a:schemeClr val="bg1"/>
              </a:solidFill>
              <a:highlight>
                <a:srgbClr val="000000"/>
              </a:highlight>
              <a:latin typeface="Constantia" panose="0203060205030603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55920A-7D28-2C6A-7EFE-ED03EC3E4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38" y="2111832"/>
            <a:ext cx="11122324" cy="388499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Constantia" panose="02030602050306030303" pitchFamily="18" charset="0"/>
              </a:rPr>
              <a:t>Наталья Ковшова навечно зачислена в списки личного состава 103-й стрелковой дивизии.</a:t>
            </a:r>
          </a:p>
          <a:p>
            <a:r>
              <a:rPr lang="ru-RU" sz="2400" dirty="0">
                <a:latin typeface="Constantia" panose="02030602050306030303" pitchFamily="18" charset="0"/>
              </a:rPr>
              <a:t>Именем Натальи Ковшовой было названо морское судно — большой рыболовецкий траулер, построенный для СССР во Франции в 1966 г.</a:t>
            </a:r>
          </a:p>
          <a:p>
            <a:r>
              <a:rPr lang="ru-RU" sz="2400" dirty="0">
                <a:latin typeface="Constantia" panose="02030602050306030303" pitchFamily="18" charset="0"/>
              </a:rPr>
              <a:t>Именем Натальи Ковшовой названы улицы в Москве</a:t>
            </a:r>
            <a:r>
              <a:rPr lang="en-US" sz="2400" dirty="0">
                <a:latin typeface="Constantia" panose="02030602050306030303" pitchFamily="18" charset="0"/>
              </a:rPr>
              <a:t>, </a:t>
            </a:r>
            <a:r>
              <a:rPr lang="ru-RU" sz="2400" dirty="0">
                <a:latin typeface="Constantia" panose="02030602050306030303" pitchFamily="18" charset="0"/>
              </a:rPr>
              <a:t>Уфе, Старой Руссе, Челябинске, Марёво, Залучье, Месягутово.</a:t>
            </a:r>
          </a:p>
          <a:p>
            <a:r>
              <a:rPr lang="ru-RU" sz="2400" dirty="0">
                <a:latin typeface="Constantia" panose="02030602050306030303" pitchFamily="18" charset="0"/>
              </a:rPr>
              <a:t>В Челябинске есть улица и школа № 56 имени Н. Ковшовой, во дворе которой в 1978 году открыт памятник-бюст героине.</a:t>
            </a:r>
          </a:p>
          <a:p>
            <a:r>
              <a:rPr lang="ru-RU" sz="2400" dirty="0">
                <a:latin typeface="Constantia" panose="02030602050306030303" pitchFamily="18" charset="0"/>
              </a:rPr>
              <a:t>В Уфе ежегодно проводится легкоатлетический пробег памяти Натальи Ковшовой.</a:t>
            </a:r>
          </a:p>
        </p:txBody>
      </p:sp>
    </p:spTree>
    <p:extLst>
      <p:ext uri="{BB962C8B-B14F-4D97-AF65-F5344CB8AC3E}">
        <p14:creationId xmlns:p14="http://schemas.microsoft.com/office/powerpoint/2010/main" val="38954610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Тема «Великая Отечественная война» — Новости — Магистерская программа  «История современного мира» — Национальный исследовательский университет  «Высшая школа экономики»">
            <a:extLst>
              <a:ext uri="{FF2B5EF4-FFF2-40B4-BE49-F238E27FC236}">
                <a16:creationId xmlns:a16="http://schemas.microsoft.com/office/drawing/2014/main" id="{B31AE127-7993-E7B0-F382-E732DA720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3" y="1598"/>
            <a:ext cx="12194843" cy="685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DFEE94-F47D-0664-D870-2F18E957D131}"/>
              </a:ext>
            </a:extLst>
          </p:cNvPr>
          <p:cNvSpPr/>
          <p:nvPr/>
        </p:nvSpPr>
        <p:spPr>
          <a:xfrm>
            <a:off x="368053" y="2417985"/>
            <a:ext cx="5652868" cy="25447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9C698E-7CC8-9B8F-7827-63856F04D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883" y="2517093"/>
            <a:ext cx="5075207" cy="24456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Поэт Михаил Матусовский посвятил подвигу подруг стихи: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Немало героев взрастила война,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Но мы называем двух,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И нам никогда не забыть имена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Constantia" panose="02030602050306030303" pitchFamily="18" charset="0"/>
              </a:rPr>
              <a:t>Отважных московских подруг.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B58275A-56B8-C06E-5525-1DE742FD47AE}"/>
              </a:ext>
            </a:extLst>
          </p:cNvPr>
          <p:cNvSpPr txBox="1">
            <a:spLocks/>
          </p:cNvSpPr>
          <p:nvPr/>
        </p:nvSpPr>
        <p:spPr bwMode="black">
          <a:xfrm>
            <a:off x="497457" y="334963"/>
            <a:ext cx="11197086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>
                <a:solidFill>
                  <a:schemeClr val="bg1"/>
                </a:solidFill>
                <a:highlight>
                  <a:srgbClr val="000000"/>
                </a:highlight>
                <a:latin typeface="Constantia" panose="02030602050306030303" pitchFamily="18" charset="0"/>
              </a:rPr>
              <a:t>Память о Наталье ковшовой</a:t>
            </a:r>
            <a:endParaRPr lang="ru-RU" sz="4400" dirty="0">
              <a:solidFill>
                <a:schemeClr val="bg1"/>
              </a:solidFill>
              <a:highlight>
                <a:srgbClr val="000000"/>
              </a:highlight>
              <a:latin typeface="Constantia" panose="02030602050306030303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45A0CDB-1963-B9A7-74CB-F59CA0EAF916}"/>
              </a:ext>
            </a:extLst>
          </p:cNvPr>
          <p:cNvSpPr/>
          <p:nvPr/>
        </p:nvSpPr>
        <p:spPr>
          <a:xfrm>
            <a:off x="6811100" y="4035105"/>
            <a:ext cx="5092070" cy="2621384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5B472E-2449-E4C7-01F4-70E4FCA95117}"/>
              </a:ext>
            </a:extLst>
          </p:cNvPr>
          <p:cNvSpPr txBox="1"/>
          <p:nvPr/>
        </p:nvSpPr>
        <p:spPr>
          <a:xfrm>
            <a:off x="6744452" y="4213115"/>
            <a:ext cx="5225365" cy="2265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nstantia" panose="02030602050306030303" pitchFamily="18" charset="0"/>
              </a:rPr>
              <a:t>Поэт Михаил Светлов писал о Н. Ковшовой и М. Поливановой во фронтовой газете: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Constantia" panose="02030602050306030303" pitchFamily="18" charset="0"/>
              </a:rPr>
              <a:t>Героини шли дорогой чести.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Constantia" panose="02030602050306030303" pitchFamily="18" charset="0"/>
              </a:rPr>
              <a:t>К подвигам их молодость рвалась,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Constantia" panose="02030602050306030303" pitchFamily="18" charset="0"/>
              </a:rPr>
              <a:t>Вместе жили, радовались. Вместе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Constantia" panose="02030602050306030303" pitchFamily="18" charset="0"/>
              </a:rPr>
              <a:t>Встретили они свой смертный час.</a:t>
            </a:r>
          </a:p>
        </p:txBody>
      </p:sp>
    </p:spTree>
    <p:extLst>
      <p:ext uri="{BB962C8B-B14F-4D97-AF65-F5344CB8AC3E}">
        <p14:creationId xmlns:p14="http://schemas.microsoft.com/office/powerpoint/2010/main" val="66143938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93F74-9B0A-37DE-8B3F-6F65C286A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486" y="352296"/>
            <a:ext cx="9479895" cy="1188720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bg1"/>
                </a:solidFill>
                <a:highlight>
                  <a:srgbClr val="000000"/>
                </a:highlight>
              </a:rPr>
              <a:t>СМЕРТЬ Натальи Ковшовой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25B91B-F016-4DB0-1F4A-05EC09C5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93" y="2079344"/>
            <a:ext cx="11266413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Constantia" panose="02030602050306030303" pitchFamily="18" charset="0"/>
              </a:rPr>
              <a:t>14 августа 1942 года возле деревни Сутоки Парфинского района Новгородской области вместе со своей подругой Марией Поливановой вступила в бой с противником. В неравном бою обе были ранены, но не прекратили бой. Расстреляв весь запас патронов, они взорвали себя гранатами вместе с окружившими их солдатами противника. Обе зачислены навечно в списки личного состава 130-й стрелковой дивизии.</a:t>
            </a:r>
          </a:p>
          <a:p>
            <a:pPr marL="0" indent="0">
              <a:buNone/>
            </a:pPr>
            <a:r>
              <a:rPr lang="ru-RU" sz="2400" dirty="0">
                <a:latin typeface="Constantia" panose="02030602050306030303" pitchFamily="18" charset="0"/>
              </a:rPr>
              <a:t>Похоронена в деревне Коровитчино Старорусского района Новгородской области. На Новодевичьем кладбище на могиле её отца — кенотаф.</a:t>
            </a:r>
          </a:p>
          <a:p>
            <a:pPr marL="0" indent="0">
              <a:buNone/>
            </a:pPr>
            <a:r>
              <a:rPr lang="ru-RU" sz="2400" dirty="0">
                <a:latin typeface="Constantia" panose="02030602050306030303" pitchFamily="18" charset="0"/>
              </a:rPr>
              <a:t>Звание Героя Советского Союза присвоено посмертно 14 февраля 1943 года (вместе с М. С. Поливановой) за самоотверженность и героизм, проявленные в бою.</a:t>
            </a:r>
          </a:p>
        </p:txBody>
      </p:sp>
    </p:spTree>
    <p:extLst>
      <p:ext uri="{BB962C8B-B14F-4D97-AF65-F5344CB8AC3E}">
        <p14:creationId xmlns:p14="http://schemas.microsoft.com/office/powerpoint/2010/main" val="27098834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Великая Отечественная война кратко: суть конфликта, хронология, последствия  - RuBaltic.ru">
            <a:extLst>
              <a:ext uri="{FF2B5EF4-FFF2-40B4-BE49-F238E27FC236}">
                <a16:creationId xmlns:a16="http://schemas.microsoft.com/office/drawing/2014/main" id="{5DE3D8C3-6324-13B8-1B9D-C81533741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CB67A38-5871-A20C-6583-5F466C337B66}"/>
              </a:ext>
            </a:extLst>
          </p:cNvPr>
          <p:cNvSpPr/>
          <p:nvPr/>
        </p:nvSpPr>
        <p:spPr>
          <a:xfrm>
            <a:off x="0" y="1879767"/>
            <a:ext cx="12192000" cy="25447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tx1"/>
                </a:solidFill>
                <a:latin typeface="Constantia" panose="02030602050306030303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53078787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96</TotalTime>
  <Words>540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Constantia</vt:lpstr>
      <vt:lpstr>Corbel</vt:lpstr>
      <vt:lpstr>Gill Sans MT</vt:lpstr>
      <vt:lpstr>Тема Office</vt:lpstr>
      <vt:lpstr>Посылка</vt:lpstr>
      <vt:lpstr>Героиня Великой Отечественной войны женщина-снайпер  Ковшова Наталья Венедиктовна.</vt:lpstr>
      <vt:lpstr>Биография</vt:lpstr>
      <vt:lpstr>Биография</vt:lpstr>
      <vt:lpstr>Награды Ковшовой Натальи Венедиктовны</vt:lpstr>
      <vt:lpstr>Память о Наталье ковшовой</vt:lpstr>
      <vt:lpstr>Презентация PowerPoint</vt:lpstr>
      <vt:lpstr>СМЕРТЬ Натальи Ковшовой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Героиня Великой Отечественной Войны. Женщина снайпер  Ковшова Наталья Венедиктовна.</dc:title>
  <dc:creator>bophi . . . х3</dc:creator>
  <cp:lastModifiedBy>Яковлевы</cp:lastModifiedBy>
  <cp:revision>2</cp:revision>
  <dcterms:created xsi:type="dcterms:W3CDTF">2024-02-11T13:56:08Z</dcterms:created>
  <dcterms:modified xsi:type="dcterms:W3CDTF">2024-02-14T13:58:54Z</dcterms:modified>
</cp:coreProperties>
</file>