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0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7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F4CDE-8B48-45F9-AF8D-1E5F81B36CD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15B6-957F-4869-B98B-155018B218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14342887_67-p-fon-23-fevralya-svetlii-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836712"/>
            <a:ext cx="5364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latin typeface="Fira Sans Extra Condensed Black" pitchFamily="34" charset="0"/>
              </a:rPr>
              <a:t>«Защитником быть – Родине служить!»</a:t>
            </a:r>
            <a:endParaRPr lang="ru-RU" sz="5400" i="1" dirty="0">
              <a:solidFill>
                <a:srgbClr val="002060"/>
              </a:solidFill>
              <a:latin typeface="Fira Sans Extra Condensed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509120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библиотекарь Отдела обслуживания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Центральной городской библиотеки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«МБУК ЦБС г. Вологды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Резухина Антонина Александровна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53495-fon-trikolor-dlia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08521" y="0"/>
            <a:ext cx="10153129" cy="7101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9672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188640"/>
            <a:ext cx="73083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C00000"/>
                </a:solidFill>
                <a:latin typeface="Fira Sans Extra Condensed" pitchFamily="34" charset="0"/>
              </a:rPr>
              <a:t>У всех военных существуют свои праздники: </a:t>
            </a:r>
            <a:endParaRPr lang="ru-RU" sz="3000" dirty="0" smtClean="0">
              <a:solidFill>
                <a:srgbClr val="C00000"/>
              </a:solidFill>
              <a:latin typeface="Fira Sans Extra Condensed" pitchFamily="34" charset="0"/>
            </a:endParaRPr>
          </a:p>
          <a:p>
            <a:pPr algn="ctr"/>
            <a:r>
              <a:rPr lang="ru-RU" sz="3000" dirty="0" smtClean="0">
                <a:solidFill>
                  <a:srgbClr val="C00000"/>
                </a:solidFill>
                <a:latin typeface="Fira Sans Extra Condensed" pitchFamily="34" charset="0"/>
              </a:rPr>
              <a:t>в </a:t>
            </a:r>
            <a:r>
              <a:rPr lang="ru-RU" sz="3000" dirty="0">
                <a:solidFill>
                  <a:srgbClr val="C00000"/>
                </a:solidFill>
                <a:latin typeface="Fira Sans Extra Condensed" pitchFamily="34" charset="0"/>
              </a:rPr>
              <a:t>сентябре у танкистов, в июле — у военных моряков, в августе — у военных </a:t>
            </a:r>
            <a:r>
              <a:rPr lang="ru-RU" sz="3000" dirty="0" smtClean="0">
                <a:solidFill>
                  <a:srgbClr val="C00000"/>
                </a:solidFill>
                <a:latin typeface="Fira Sans Extra Condensed" pitchFamily="34" charset="0"/>
              </a:rPr>
              <a:t>лётчиков</a:t>
            </a:r>
          </a:p>
          <a:p>
            <a:pPr algn="just"/>
            <a:endParaRPr lang="ru-RU" sz="20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pic>
        <p:nvPicPr>
          <p:cNvPr id="26" name="Рисунок 25" descr="russias-epic-navy-da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384491" cy="2257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2819598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844824"/>
            <a:ext cx="3384547" cy="224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scale_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356265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displ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365104"/>
            <a:ext cx="3384376" cy="233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53495-fon-trikolor-dlia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08521" y="0"/>
            <a:ext cx="10153129" cy="7101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9672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404664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Fira Sans Extra Condensed" pitchFamily="34" charset="0"/>
              </a:rPr>
              <a:t>Военный — очень почётная профессия, ведь они защитники нашей Родины. </a:t>
            </a:r>
            <a:endParaRPr lang="ru-RU" sz="20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503783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Fira Sans Extra Condensed" pitchFamily="34" charset="0"/>
              </a:rPr>
              <a:t>О военных написано много книг и снято много интересных кинофильмов.</a:t>
            </a:r>
            <a:endParaRPr lang="ru-RU" sz="3200" dirty="0" smtClean="0">
              <a:solidFill>
                <a:srgbClr val="C00000"/>
              </a:solidFill>
              <a:latin typeface="Fira Sans Extra Condensed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696CRA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556792"/>
            <a:ext cx="4788024" cy="3741094"/>
          </a:xfrm>
          <a:prstGeom prst="rect">
            <a:avLst/>
          </a:prstGeom>
        </p:spPr>
      </p:pic>
      <p:pic>
        <p:nvPicPr>
          <p:cNvPr id="9" name="Рисунок 8" descr="763a15fc4d3586992dde8ba945aa473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400978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298-2981428_rolo-de-cinema-film-negative-png-transparent-p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538" y="836712"/>
            <a:ext cx="1503462" cy="973754"/>
          </a:xfrm>
          <a:prstGeom prst="rect">
            <a:avLst/>
          </a:prstGeom>
        </p:spPr>
      </p:pic>
      <p:pic>
        <p:nvPicPr>
          <p:cNvPr id="14" name="Рисунок 13" descr="пиктограмму-книги-на-белом-фоне-черный-значок-с-открытой-книгой-символ-2008302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373216"/>
            <a:ext cx="1484784" cy="1484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14342887_67-p-fon-23-fevralya-svetlii-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3928" y="47667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Fira Sans Extra Condensed" pitchFamily="34" charset="0"/>
              </a:rPr>
              <a:t>«Профессию </a:t>
            </a:r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военную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Мы знаем не одну.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Всегда нужны военные,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Чтоб защищать страну.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Стоят на страже лётчики,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Сапёры, пограничники,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Танкисты, пулемётчики,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Ракетчики, зенитчики.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И не представить даже,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Как служба их важна.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Пока они на страже —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Fira Sans Extra Condensed" pitchFamily="34" charset="0"/>
              </a:rPr>
              <a:t>Спокойно спит </a:t>
            </a:r>
            <a:r>
              <a:rPr lang="ru-RU" sz="3200" dirty="0" smtClean="0">
                <a:solidFill>
                  <a:srgbClr val="C00000"/>
                </a:solidFill>
                <a:latin typeface="Fira Sans Extra Condensed" pitchFamily="34" charset="0"/>
              </a:rPr>
              <a:t>страна!»</a:t>
            </a:r>
            <a:endParaRPr lang="ru-RU" sz="32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14342887_67-p-fon-23-fevralya-svetlii-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404664"/>
            <a:ext cx="6084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Fira Sans Extra Condensed Black" pitchFamily="34" charset="0"/>
              </a:rPr>
              <a:t>День Защитника Отечества</a:t>
            </a:r>
            <a:endParaRPr lang="ru-RU" sz="4400" i="1" dirty="0">
              <a:solidFill>
                <a:srgbClr val="C00000"/>
              </a:solidFill>
              <a:latin typeface="Fira Sans Extra Condensed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060848"/>
            <a:ext cx="43924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>«На </a:t>
            </a:r>
            <a:r>
              <a:rPr lang="ru-RU" sz="2800" dirty="0">
                <a:solidFill>
                  <a:srgbClr val="002060"/>
                </a:solidFill>
                <a:latin typeface="Fira Sans Extra Condensed" pitchFamily="34" charset="0"/>
              </a:rPr>
              <a:t>посту стоит солдат,</a:t>
            </a: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Fira Sans Extra Condensed" pitchFamily="34" charset="0"/>
              </a:rPr>
              <a:t>Защищает всех ребят,</a:t>
            </a: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Fira Sans Extra Condensed" pitchFamily="34" charset="0"/>
              </a:rPr>
              <a:t>Защищает всю страну.</a:t>
            </a: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Fira Sans Extra Condensed" pitchFamily="34" charset="0"/>
              </a:rPr>
              <a:t>Пусть всегда везет </a:t>
            </a: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>ему.</a:t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Fira Sans Extra Condensed" pitchFamily="34" charset="0"/>
              </a:rPr>
              <a:t>23 </a:t>
            </a: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>февраля</a:t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Fira Sans Extra Condensed" pitchFamily="34" charset="0"/>
              </a:rPr>
              <a:t>Отмечаем мы не зря,</a:t>
            </a: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Fira Sans Extra Condensed" pitchFamily="34" charset="0"/>
              </a:rPr>
              <a:t>И поздравить мы должны</a:t>
            </a: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Fira Sans Extra Condensed" pitchFamily="34" charset="0"/>
              </a:rPr>
              <a:t>Всех защитников </a:t>
            </a: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>страны!»</a:t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Fira Sans Extra Condensed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Fira Sans Extra Condensed" pitchFamily="34" charset="0"/>
              </a:rPr>
            </a:br>
            <a:endParaRPr lang="ru-RU" sz="2400" dirty="0">
              <a:solidFill>
                <a:srgbClr val="002060"/>
              </a:solidFill>
              <a:latin typeface="Fira Sans Extra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14342887_67-p-fon-23-fevralya-svetlii-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188640"/>
            <a:ext cx="6084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Fira Sans Extra Condensed Black" pitchFamily="34" charset="0"/>
              </a:rPr>
              <a:t>День Защитника Отечества</a:t>
            </a:r>
            <a:endParaRPr lang="ru-RU" sz="4400" i="1" dirty="0">
              <a:solidFill>
                <a:srgbClr val="002060"/>
              </a:solidFill>
              <a:latin typeface="Fira Sans Extra Condensed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628800"/>
            <a:ext cx="583264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600" dirty="0">
                <a:solidFill>
                  <a:srgbClr val="C00000"/>
                </a:solidFill>
                <a:latin typeface="Fira Sans Extra Condensed" pitchFamily="34" charset="0"/>
              </a:rPr>
              <a:t>«Родину-мать умей защищать</a:t>
            </a:r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»</a:t>
            </a:r>
          </a:p>
          <a:p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«Жить — Родине служить»</a:t>
            </a:r>
          </a:p>
          <a:p>
            <a:endParaRPr lang="ru-RU" sz="2600" dirty="0" smtClean="0">
              <a:solidFill>
                <a:srgbClr val="C00000"/>
              </a:solidFill>
              <a:latin typeface="Fira Sans Extra Condensed" pitchFamily="34" charset="0"/>
            </a:endParaRPr>
          </a:p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«</a:t>
            </a:r>
            <a:r>
              <a:rPr lang="ru-RU" sz="2600" dirty="0">
                <a:solidFill>
                  <a:srgbClr val="C00000"/>
                </a:solidFill>
                <a:latin typeface="Fira Sans Extra Condensed" pitchFamily="34" charset="0"/>
              </a:rPr>
              <a:t>Кто за Родину дерётся, тому и сила двойная даётся</a:t>
            </a:r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»</a:t>
            </a:r>
          </a:p>
          <a:p>
            <a:endParaRPr lang="ru-RU" sz="2600" dirty="0" smtClean="0">
              <a:solidFill>
                <a:srgbClr val="C00000"/>
              </a:solidFill>
              <a:latin typeface="Fira Sans Extra Condensed" pitchFamily="34" charset="0"/>
            </a:endParaRPr>
          </a:p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«Кто </a:t>
            </a:r>
            <a:r>
              <a:rPr lang="ru-RU" sz="2600" dirty="0">
                <a:solidFill>
                  <a:srgbClr val="C00000"/>
                </a:solidFill>
                <a:latin typeface="Fira Sans Extra Condensed" pitchFamily="34" charset="0"/>
              </a:rPr>
              <a:t>за Родину горой, тот истинный </a:t>
            </a:r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герой»</a:t>
            </a:r>
          </a:p>
          <a:p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«Для </a:t>
            </a:r>
            <a:r>
              <a:rPr lang="ru-RU" sz="2600" dirty="0">
                <a:solidFill>
                  <a:srgbClr val="C00000"/>
                </a:solidFill>
                <a:latin typeface="Fira Sans Extra Condensed" pitchFamily="34" charset="0"/>
              </a:rPr>
              <a:t>Родины своей ни сил, ни жизни не </a:t>
            </a:r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жалей»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  <a:p>
            <a:endParaRPr lang="ru-RU" sz="2800" dirty="0" smtClean="0">
              <a:latin typeface="Fira Sans Extra Condensed" pitchFamily="34" charset="0"/>
            </a:endParaRPr>
          </a:p>
          <a:p>
            <a:endParaRPr lang="ru-RU" sz="2800" dirty="0">
              <a:latin typeface="Fira Sans Extra Condensed" pitchFamily="34" charset="0"/>
            </a:endParaRPr>
          </a:p>
          <a:p>
            <a:endParaRPr lang="ru-RU" sz="2800" dirty="0" smtClean="0">
              <a:latin typeface="Fira Sans Extra Condensed" pitchFamily="34" charset="0"/>
            </a:endParaRPr>
          </a:p>
          <a:p>
            <a:endParaRPr lang="ru-RU" sz="2800" dirty="0"/>
          </a:p>
          <a:p>
            <a:endParaRPr lang="ru-RU" sz="2800" dirty="0">
              <a:latin typeface="Fira Sans Extra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53495-fon-trikolor-dlia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08521" y="0"/>
            <a:ext cx="10153129" cy="71014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07704" y="332656"/>
            <a:ext cx="608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Fira Sans Extra Condensed Black" pitchFamily="34" charset="0"/>
              </a:rPr>
              <a:t>История праздника</a:t>
            </a:r>
            <a:endParaRPr lang="ru-RU" sz="4400" i="1" dirty="0">
              <a:solidFill>
                <a:srgbClr val="C00000"/>
              </a:solidFill>
              <a:latin typeface="Fira Sans Extra Condensed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0527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Fira Sans Extra Condensed" pitchFamily="34" charset="0"/>
              </a:rPr>
              <a:t>23 февраля </a:t>
            </a:r>
            <a:r>
              <a:rPr lang="ru-RU" sz="2400" dirty="0" smtClean="0">
                <a:solidFill>
                  <a:srgbClr val="002060"/>
                </a:solidFill>
                <a:latin typeface="Fira Sans Extra Condensed" pitchFamily="34" charset="0"/>
              </a:rPr>
              <a:t>1918 года – 18 февраля 1918 года австро-германские и турецкие войска, нарушив перемирие, вторглись на нашу территорию.</a:t>
            </a:r>
          </a:p>
        </p:txBody>
      </p:sp>
      <p:pic>
        <p:nvPicPr>
          <p:cNvPr id="9" name="Рисунок 8" descr="1918-2_600_MobilizaCiya-v-Krasnuyu-armiyu-noyabr-1918-g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8169019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03648" y="602700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Fira Sans Extra Condensed" pitchFamily="34" charset="0"/>
              </a:rPr>
              <a:t>Советское правительство обратилось к народу с лозунгом «Социалистическое отечество в опасности!»</a:t>
            </a:r>
            <a:endParaRPr lang="ru-RU" sz="2400" dirty="0" smtClean="0">
              <a:solidFill>
                <a:srgbClr val="002060"/>
              </a:solidFill>
              <a:latin typeface="Fira Sans Extra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53495-fon-trikolor-dlia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08521" y="0"/>
            <a:ext cx="10153129" cy="7101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260648"/>
            <a:ext cx="608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Fira Sans Extra Condensed Black" pitchFamily="34" charset="0"/>
              </a:rPr>
              <a:t>История праздника</a:t>
            </a:r>
            <a:endParaRPr lang="ru-RU" sz="4400" i="1" dirty="0">
              <a:solidFill>
                <a:srgbClr val="C00000"/>
              </a:solidFill>
              <a:latin typeface="Fira Sans Extra Condensed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052736"/>
            <a:ext cx="7488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solidFill>
                  <a:srgbClr val="002060"/>
                </a:solidFill>
                <a:latin typeface="Fira Sans Extra Condensed" pitchFamily="34" charset="0"/>
              </a:rPr>
              <a:t>В Петрограде был проведён день Красной Армии под лозунгом защиты социалистического Отечества от германских войск. Красная Армия разбила врагов под Нарвой и Псковом, и день первой победы стал днём её рождения.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Fira Sans Extra Condensed" pitchFamily="34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Fira Sans Extra Condensed" pitchFamily="34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Fira Sans Extra Condensed" pitchFamily="34" charset="0"/>
            </a:endParaRPr>
          </a:p>
        </p:txBody>
      </p:sp>
      <p:pic>
        <p:nvPicPr>
          <p:cNvPr id="14" name="Рисунок 13" descr="kras_army_soldat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2348880"/>
            <a:ext cx="2828768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krasnoarmeets_czimney_forme1923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377199"/>
            <a:ext cx="2760863" cy="448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53495-fon-trikolor-dlia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1" y="0"/>
            <a:ext cx="10153129" cy="7101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188640"/>
            <a:ext cx="608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Fira Sans Extra Condensed Black" pitchFamily="34" charset="0"/>
              </a:rPr>
              <a:t>История праздника</a:t>
            </a:r>
            <a:endParaRPr lang="ru-RU" sz="4400" i="1" dirty="0">
              <a:solidFill>
                <a:srgbClr val="C00000"/>
              </a:solidFill>
              <a:latin typeface="Fira Sans Extra Condensed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90872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Fira Sans Extra Condensed" pitchFamily="34" charset="0"/>
              </a:rPr>
              <a:t>Позднее армия стала называться Советской, а затем — Российской, а 23 февраля в нашей стране стал ежегодным праздником — Днём Советской Армии и Военно-Морского Флота. 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Fira Sans Extra Condensed" pitchFamily="34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Fira Sans Extra Condensed" pitchFamily="34" charset="0"/>
            </a:endParaRPr>
          </a:p>
        </p:txBody>
      </p:sp>
      <p:pic>
        <p:nvPicPr>
          <p:cNvPr id="7" name="Рисунок 6" descr="aIAAAgLedeA-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7632848" cy="429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53495-fon-trikolor-dlia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1" y="0"/>
            <a:ext cx="10153129" cy="7101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6064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Fira Sans Extra Condensed Black" pitchFamily="34" charset="0"/>
              </a:rPr>
              <a:t>Российская армия сегодня</a:t>
            </a:r>
            <a:endParaRPr lang="ru-RU" sz="4400" i="1" dirty="0">
              <a:solidFill>
                <a:srgbClr val="C00000"/>
              </a:solidFill>
              <a:latin typeface="Fira Sans Extra Condensed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052736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Fira Sans Extra Condensed" pitchFamily="34" charset="0"/>
              </a:rPr>
              <a:t>После распада СССР праздник был переименован в День защитника отечества.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Fira Sans Extra Condensed" pitchFamily="34" charset="0"/>
              </a:rPr>
              <a:t>Само слово «армия» произошло от латинского «</a:t>
            </a:r>
            <a:r>
              <a:rPr lang="ru-RU" sz="2200" dirty="0" err="1" smtClean="0">
                <a:solidFill>
                  <a:srgbClr val="002060"/>
                </a:solidFill>
                <a:latin typeface="Fira Sans Extra Condensed" pitchFamily="34" charset="0"/>
              </a:rPr>
              <a:t>арма</a:t>
            </a:r>
            <a:r>
              <a:rPr lang="ru-RU" sz="2200" dirty="0" smtClean="0">
                <a:solidFill>
                  <a:srgbClr val="002060"/>
                </a:solidFill>
                <a:latin typeface="Fira Sans Extra Condensed" pitchFamily="34" charset="0"/>
              </a:rPr>
              <a:t>» — «оружие», а «защитник» -  от слова «щит», «тот, кто за щитом».</a:t>
            </a:r>
            <a:endParaRPr lang="ru-RU" sz="2200" dirty="0" smtClean="0">
              <a:solidFill>
                <a:srgbClr val="002060"/>
              </a:solidFill>
              <a:latin typeface="Fira Sans Extra Condensed" pitchFamily="34" charset="0"/>
            </a:endParaRPr>
          </a:p>
        </p:txBody>
      </p:sp>
      <p:pic>
        <p:nvPicPr>
          <p:cNvPr id="9" name="Рисунок 8" descr="1425996558_078033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492896"/>
            <a:ext cx="7184830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53495-fon-trikolor-dlia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1" y="0"/>
            <a:ext cx="10153129" cy="7101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32656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Fira Sans Extra Condensed Black" pitchFamily="34" charset="0"/>
              </a:rPr>
              <a:t>Каким должен быть защитник?</a:t>
            </a:r>
            <a:endParaRPr lang="ru-RU" sz="4400" i="1" dirty="0">
              <a:solidFill>
                <a:srgbClr val="002060"/>
              </a:solidFill>
              <a:latin typeface="Fira Sans Extra Condensed Black" pitchFamily="34" charset="0"/>
            </a:endParaRPr>
          </a:p>
        </p:txBody>
      </p:sp>
      <p:pic>
        <p:nvPicPr>
          <p:cNvPr id="11" name="Рисунок 10" descr="2021-10-13-1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8306" y="1268760"/>
            <a:ext cx="1821845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19672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556792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Сильный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2420888"/>
            <a:ext cx="1287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Смелый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3429000"/>
            <a:ext cx="2007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Доблестный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4293096"/>
            <a:ext cx="2007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Выносливый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1632" y="1484784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Дисциплинированный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2564904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Честный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3429000"/>
            <a:ext cx="1287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Ловкий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36510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Героический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522920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Мужественный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5301208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Внимательный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53495-fon-trikolor-dlia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1" y="0"/>
            <a:ext cx="10153129" cy="7101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32656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Fira Sans Extra Condensed Black" pitchFamily="34" charset="0"/>
              </a:rPr>
              <a:t>Какие бывают военные?</a:t>
            </a:r>
            <a:endParaRPr lang="ru-RU" sz="4400" i="1" dirty="0">
              <a:solidFill>
                <a:srgbClr val="002060"/>
              </a:solidFill>
              <a:latin typeface="Fira Sans Extra Condensed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556792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Танкисты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2276872"/>
            <a:ext cx="172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Морская пехота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3573016"/>
            <a:ext cx="2007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Ракетчики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4293096"/>
            <a:ext cx="2007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Военные лётчики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1484784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Артиллеристы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2348880"/>
            <a:ext cx="1512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Военные моряки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3573016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Подводники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36510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Десантники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680" y="5445224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Пограничники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5301208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Fira Sans Extra Condensed" pitchFamily="34" charset="0"/>
              </a:rPr>
              <a:t>Строительные войска</a:t>
            </a:r>
            <a:endParaRPr lang="ru-RU" sz="2600" dirty="0">
              <a:solidFill>
                <a:srgbClr val="C00000"/>
              </a:solidFill>
              <a:latin typeface="Fira Sans Extra Condensed" pitchFamily="34" charset="0"/>
            </a:endParaRPr>
          </a:p>
        </p:txBody>
      </p:sp>
      <p:pic>
        <p:nvPicPr>
          <p:cNvPr id="24" name="Рисунок 23" descr="2021-10-13-16 (1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340768"/>
            <a:ext cx="1696136" cy="48215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321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2024-02-14T11:54:42Z</dcterms:created>
  <dcterms:modified xsi:type="dcterms:W3CDTF">2024-02-14T14:07:50Z</dcterms:modified>
</cp:coreProperties>
</file>