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83" r:id="rId3"/>
    <p:sldId id="289" r:id="rId4"/>
    <p:sldId id="288" r:id="rId5"/>
    <p:sldId id="260" r:id="rId6"/>
    <p:sldId id="258" r:id="rId7"/>
    <p:sldId id="265" r:id="rId8"/>
    <p:sldId id="273" r:id="rId9"/>
    <p:sldId id="261" r:id="rId10"/>
    <p:sldId id="266" r:id="rId11"/>
    <p:sldId id="263" r:id="rId12"/>
    <p:sldId id="284" r:id="rId13"/>
    <p:sldId id="270" r:id="rId14"/>
    <p:sldId id="271" r:id="rId15"/>
    <p:sldId id="285" r:id="rId16"/>
    <p:sldId id="287" r:id="rId17"/>
    <p:sldId id="29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9A96F-9767-45D5-A782-8B06DFE8B72F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A9E45-E596-413E-960A-CCDB543D9F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A9E45-E596-413E-960A-CCDB543D9FF9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FD02-8F83-4583-8BBF-471929C46750}" type="datetime1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E89F-9B54-47DC-9D90-19190FCAE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8BD4-DE54-4235-B403-9FC754D2E524}" type="datetime1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E89F-9B54-47DC-9D90-19190FCAE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A070A-2901-4781-B11F-19906E86306C}" type="datetime1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E89F-9B54-47DC-9D90-19190FCAE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4CB1-DA3C-420B-B439-1282CE5EE24D}" type="datetime1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E89F-9B54-47DC-9D90-19190FCAE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9B65-1109-4968-A758-E1445D121567}" type="datetime1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E89F-9B54-47DC-9D90-19190FCAE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B881-BD6F-4E7A-BFDB-C4A23A1FE526}" type="datetime1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E89F-9B54-47DC-9D90-19190FCAE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BDFD1-4F81-44D9-A3A3-96C998ADC16B}" type="datetime1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E89F-9B54-47DC-9D90-19190FCAE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00C26-5F1B-40EF-B49F-12DC4DF6627E}" type="datetime1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E89F-9B54-47DC-9D90-19190FCAE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F6FA4-D0DF-465D-8A59-9DE6B6B3467B}" type="datetime1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E89F-9B54-47DC-9D90-19190FCAE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EAF59-3F72-4C17-AB51-3E5C051407DD}" type="datetime1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E89F-9B54-47DC-9D90-19190FCAE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25C33-67FD-47C5-B1EF-1D94E5071F55}" type="datetime1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FE89F-9B54-47DC-9D90-19190FCAE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8CFE-E5F4-4A7D-B569-635B8E2BA47C}" type="datetime1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FE89F-9B54-47DC-9D90-19190FCAE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ka.ru/biografiya-budennyy-semen-mihaylovich.html?ysclid=lrxavnp0kw250854975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" TargetMode="External"/><Relationship Id="rId5" Type="http://schemas.openxmlformats.org/officeDocument/2006/relationships/hyperlink" Target="https://www.istmira.com/drugoe-vtoraya-mirovaya-voyna/13002-georgiy-zhukov-kratkaya-biografiya.html" TargetMode="External"/><Relationship Id="rId4" Type="http://schemas.openxmlformats.org/officeDocument/2006/relationships/hyperlink" Target="https://biographe.ru/politiki/mikhail-tukhachevskij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142852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«Горно-Алтайская городская библиотечная система»</a:t>
            </a:r>
          </a:p>
          <a:p>
            <a:pPr algn="ctr"/>
            <a:r>
              <a:rPr lang="ru-RU" dirty="0" smtClean="0"/>
              <a:t> Городская библиотека №1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162880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</a:t>
            </a:r>
            <a:r>
              <a:rPr lang="ru-RU" dirty="0" smtClean="0"/>
              <a:t>резентация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488" y="578645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2024 </a:t>
            </a:r>
          </a:p>
          <a:p>
            <a:pPr algn="ctr"/>
            <a:r>
              <a:rPr lang="ru-RU" dirty="0" smtClean="0"/>
              <a:t> Горно-Алтайск</a:t>
            </a:r>
            <a:endParaRPr lang="ru-RU" dirty="0"/>
          </a:p>
        </p:txBody>
      </p:sp>
      <p:sp>
        <p:nvSpPr>
          <p:cNvPr id="17410" name="AutoShape 2" descr="https://top-fon.com/uploads/posts/2023-01/1674633261_top-fon-com-p-fon-prezentatsiya-voennaya-tematika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top-fon.com/uploads/posts/2023-01/1674633261_top-fon-com-p-fon-prezentatsiya-voennaya-tematika-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2564904"/>
            <a:ext cx="5734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Маршалы победы</a:t>
            </a:r>
            <a:endParaRPr lang="ru-RU" sz="5400" b="1" cap="none" spc="0" dirty="0">
              <a:ln w="31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450912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Выполнила: библиотекарь Розина Вера Васильевна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499992" y="692696"/>
            <a:ext cx="41764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Конев Иван Степанович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rgbClr val="000066"/>
                </a:solidFill>
              </a:rPr>
              <a:t>родился 28.12.1897 года в бедной крестьянской семье Вологодской губернии. После окончания церковной школы, пошёл учиться в земское училище. Денег семье не хватало, и в возрасте 15 лет Иван Конев пошел работать. 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С 1917 года был </a:t>
            </a:r>
            <a:r>
              <a:rPr lang="ru-RU" sz="1400" dirty="0" err="1" smtClean="0">
                <a:solidFill>
                  <a:srgbClr val="000066"/>
                </a:solidFill>
              </a:rPr>
              <a:t>был</a:t>
            </a:r>
            <a:r>
              <a:rPr lang="ru-RU" sz="1400" dirty="0" smtClean="0">
                <a:solidFill>
                  <a:srgbClr val="000066"/>
                </a:solidFill>
              </a:rPr>
              <a:t> включен в артиллерийский полк. 1918 году был демобилизован и сразу вступил в РСДРП(б). В 1926 году окончил академию имени Фрунзе, работал комиссаром нескольких дивизией.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В период ВОВ участвовал в обороне Смоленска. В августе 1943 года успешно провел битву на Курской дуге. 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В сентябре-ноябре Красная армия под руководством Конева успешно провела битву за Днепр и освободила Киев. В феврале 1944 года получил звание «Маршал». В июле 1944 года Иван Конев был награждён званием "Герой Советского союза". В 1955 году стал главой армий Стран Варшавского договора. Именно он подавил восстание в Венгрии в 1956 году. Умер Иван Степанович в 1973 году от рака, был кремирован, а прах хранится у стен Кремля.</a:t>
            </a:r>
          </a:p>
        </p:txBody>
      </p:sp>
      <p:pic>
        <p:nvPicPr>
          <p:cNvPr id="22530" name="Picture 2" descr="https://starsity.ru/wp-content/uploads/2019/12/d5iztlgxoaad5r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3451400" cy="4878304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11960" y="692696"/>
            <a:ext cx="471601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Шапошников Борис Михайлович </a:t>
            </a:r>
            <a:r>
              <a:rPr lang="ru-RU" sz="1400" dirty="0" smtClean="0">
                <a:solidFill>
                  <a:srgbClr val="000066"/>
                </a:solidFill>
              </a:rPr>
              <a:t>родился 02.10.1882 года в семье служащих, в городе Златоусте.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После учебы в промышленном, а затем в реальном училище, обучался в Московском Алексеевском училище, которое в 1903 году закончил в звании подпоручика. В 1910 году Шапошников закончил военную академию в Санкт – Петербурге. В 1927 – 29 годах был создан научный труд в трех томах «Мозг армии», в котором Шапошников изучал работу Генерального штаба Австро-Венгрии. в 1937 году Шапошников стал начальником Генерального штаба РККА. 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Генеральным штабом под руководством Шапошникова были успешно проведены походы на Халхин-Гол, в Западную Украину и Белоруссию. Свой вклад внес Шапошников и в победу в Великой Отечественной войне. Им был разработан план наступления под Москвой зимой в 1941 - 42 годах, а также велась подготовка важных операций в начале войны. Сталин уважал Шапошникова и называл его по имени отчеству. Но после поражения Красной Армии в Крыму он был снят с поста начальника Генштаба, хотя операцией руководил Буденный.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Борис Михайлович остро переживал все неудачи на фронте. Из-за подкосившегося здоровья он, единственный из маршалов, не дожил до Победы 44 дня. Родина простилась с ним 26 марта 1945, выпустив 24 залпа из 124 артиллерийских орудий.</a:t>
            </a:r>
          </a:p>
        </p:txBody>
      </p:sp>
      <p:pic>
        <p:nvPicPr>
          <p:cNvPr id="1026" name="Picture 2" descr="https://avatars.mds.yandex.net/get-zen_doc/1706517/pub_5d71d90d97b5d400ae4c58fc_5d724a191e8e3f00ae96d64d/scale_1200"/>
          <p:cNvPicPr>
            <a:picLocks noChangeAspect="1" noChangeArrowheads="1"/>
          </p:cNvPicPr>
          <p:nvPr/>
        </p:nvPicPr>
        <p:blipFill>
          <a:blip r:embed="rId3" cstate="print"/>
          <a:srcRect l="3812" r="4692" b="1639"/>
          <a:stretch>
            <a:fillRect/>
          </a:stretch>
        </p:blipFill>
        <p:spPr bwMode="auto">
          <a:xfrm>
            <a:off x="395536" y="692696"/>
            <a:ext cx="3456384" cy="4320480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3968" y="692696"/>
            <a:ext cx="442798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Говоров Леонид  Александрович </a:t>
            </a:r>
            <a:r>
              <a:rPr lang="ru-RU" sz="1400" dirty="0" smtClean="0">
                <a:solidFill>
                  <a:srgbClr val="000066"/>
                </a:solidFill>
              </a:rPr>
              <a:t>родился в деревне </a:t>
            </a:r>
            <a:r>
              <a:rPr lang="ru-RU" sz="1400" dirty="0" err="1" smtClean="0">
                <a:solidFill>
                  <a:srgbClr val="000066"/>
                </a:solidFill>
              </a:rPr>
              <a:t>Бутырки</a:t>
            </a:r>
            <a:r>
              <a:rPr lang="ru-RU" sz="1400" dirty="0" smtClean="0">
                <a:solidFill>
                  <a:srgbClr val="000066"/>
                </a:solidFill>
              </a:rPr>
              <a:t>, в простой крестьянской семье. Окончив сельскую школу, стал учеником реального училища в Елабуге, которое закончил на отлично. В декабре 1916 года был  мобилизован в армию и направлен на обучение в </a:t>
            </a:r>
            <a:r>
              <a:rPr lang="ru-RU" sz="1400" dirty="0" err="1" smtClean="0">
                <a:solidFill>
                  <a:srgbClr val="000066"/>
                </a:solidFill>
              </a:rPr>
              <a:t>Константиновское</a:t>
            </a:r>
            <a:r>
              <a:rPr lang="ru-RU" sz="1400" dirty="0" smtClean="0">
                <a:solidFill>
                  <a:srgbClr val="000066"/>
                </a:solidFill>
              </a:rPr>
              <a:t> артиллерийское училище. В июне 1917 года после окончания училища был назначен младшим офицером мортирной батареи в составе Томского гарнизона. В январе 1920 года добровольно вступил в Красную Армию. С августа 1940 года назначен заместителем </a:t>
            </a:r>
            <a:r>
              <a:rPr lang="ru-RU" sz="1400" dirty="0" err="1" smtClean="0">
                <a:solidFill>
                  <a:srgbClr val="000066"/>
                </a:solidFill>
              </a:rPr>
              <a:t>генерал­-инспектора</a:t>
            </a:r>
            <a:r>
              <a:rPr lang="ru-RU" sz="1400" dirty="0" smtClean="0">
                <a:solidFill>
                  <a:srgbClr val="000066"/>
                </a:solidFill>
              </a:rPr>
              <a:t> артиллерии Красной Армии. В 1942 г. Леонид Александрович направляется под Ленинград. Командует сначала </a:t>
            </a:r>
            <a:r>
              <a:rPr lang="ru-RU" sz="1400" dirty="0" err="1" smtClean="0">
                <a:solidFill>
                  <a:srgbClr val="000066"/>
                </a:solidFill>
              </a:rPr>
              <a:t>Волховским</a:t>
            </a:r>
            <a:r>
              <a:rPr lang="ru-RU" sz="1400" dirty="0" smtClean="0">
                <a:solidFill>
                  <a:srgbClr val="000066"/>
                </a:solidFill>
              </a:rPr>
              <a:t>, а потом Ленинградским фронтами. В 1943 г. участвовал в планировании и реализации операции по прорыву блокады Ленинграда.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Указом Президиума Верховного Совета СССР от 31 мая 1945 года Леонид Александрович Говоров был награждён орденом «Победа»за разгром немецких войск под Ленинградом и в Прибалтике</a:t>
            </a:r>
            <a:br>
              <a:rPr lang="ru-RU" sz="1400" dirty="0" smtClean="0">
                <a:solidFill>
                  <a:srgbClr val="000066"/>
                </a:solidFill>
              </a:rPr>
            </a:br>
            <a:r>
              <a:rPr lang="ru-RU" sz="1400" dirty="0" smtClean="0">
                <a:solidFill>
                  <a:srgbClr val="000066"/>
                </a:solidFill>
              </a:rPr>
              <a:t>Леонид Александрович Говоров скончался 19 марта 1955 года в городе Москва. Урна с прахом захоронена в Кремлевской стене на Красной площади </a:t>
            </a:r>
            <a:r>
              <a:rPr lang="ru-RU" sz="1400" dirty="0" err="1" smtClean="0">
                <a:solidFill>
                  <a:srgbClr val="000066"/>
                </a:solidFill>
              </a:rPr>
              <a:t>столицыв</a:t>
            </a:r>
            <a:r>
              <a:rPr lang="ru-RU" sz="1400" dirty="0" smtClean="0">
                <a:solidFill>
                  <a:srgbClr val="000066"/>
                </a:solidFill>
              </a:rPr>
              <a:t> Москве.</a:t>
            </a:r>
            <a:endParaRPr lang="ru-RU" sz="1400" dirty="0">
              <a:solidFill>
                <a:srgbClr val="000066"/>
              </a:solidFill>
            </a:endParaRPr>
          </a:p>
        </p:txBody>
      </p:sp>
      <p:pic>
        <p:nvPicPr>
          <p:cNvPr id="39938" name="Picture 2" descr="https://marshalvictory.senat.org/wp-content/uploads/2020/04/topmarshalgovorov.jpg"/>
          <p:cNvPicPr>
            <a:picLocks noChangeAspect="1" noChangeArrowheads="1"/>
          </p:cNvPicPr>
          <p:nvPr/>
        </p:nvPicPr>
        <p:blipFill>
          <a:blip r:embed="rId3" cstate="print"/>
          <a:srcRect l="10279"/>
          <a:stretch>
            <a:fillRect/>
          </a:stretch>
        </p:blipFill>
        <p:spPr bwMode="auto">
          <a:xfrm>
            <a:off x="395536" y="548680"/>
            <a:ext cx="3467917" cy="4608512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5976" y="620688"/>
            <a:ext cx="449999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Малиновский Родион Яковлевич </a:t>
            </a:r>
            <a:r>
              <a:rPr lang="ru-RU" sz="1400" dirty="0" smtClean="0">
                <a:solidFill>
                  <a:srgbClr val="000066"/>
                </a:solidFill>
              </a:rPr>
              <a:t>родился 23.11.1898 году в г Одесса. Раннее детство мальчик провёл у своей тётки в Мариуполе. С 1914 года будущий маршал участвовал в Первой мировой войне. В феврале 1916 года Малиновский служил во Франции в русском экспедиционном корпусе. Благополучно прослужив там до 1919 года, он прибыл обратно в Россию, где стал красноармейцем. В 1930 году он закончил Военную академию имени Фрунзе и получил должность начштаба кавалерийского полка. С 1937 по 1938 год был участником боевых действий в Испании на добровольной основе. В августе 1941 года он стал начальником штаба, вскоре переведён командующим 6-й армией. В период битвы за Сталинград (1942 год) Малиновский командовал 2-й Гвардейской армией. Сталинградское сражение стало одним из важнейших этапом в ходе Второй мировой войны. В победе под Сталинградом есть и немалая заслуга талантливого главнокомандующего. 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Под его непосредственным руководством велись сражения за Правобережную Украину и Донбасс. В 1944 году ему было присвоено звание Маршала Советского Союза. 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Последние годы жизни великий полководец проживал в Москве. Он умер в марте 1967 года и погребен у кремлевской стены.</a:t>
            </a:r>
          </a:p>
        </p:txBody>
      </p:sp>
      <p:pic>
        <p:nvPicPr>
          <p:cNvPr id="27654" name="Picture 6" descr="https://ar.culture.ru/attachments/attachment/preview/5a1c504197d8bed4466d8cdf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3594096" cy="4392488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95936" y="548680"/>
            <a:ext cx="4752528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Мерецков Кирилл  Афанасьевич </a:t>
            </a:r>
            <a:r>
              <a:rPr lang="ru-RU" sz="1400" dirty="0" smtClean="0">
                <a:solidFill>
                  <a:srgbClr val="000066"/>
                </a:solidFill>
              </a:rPr>
              <a:t>родился 07.06.1897года  в деревне </a:t>
            </a:r>
            <a:r>
              <a:rPr lang="ru-RU" sz="1400" dirty="0" err="1" smtClean="0">
                <a:solidFill>
                  <a:srgbClr val="000066"/>
                </a:solidFill>
              </a:rPr>
              <a:t>Назарьево</a:t>
            </a:r>
            <a:r>
              <a:rPr lang="ru-RU" sz="1400" dirty="0" smtClean="0">
                <a:solidFill>
                  <a:srgbClr val="000066"/>
                </a:solidFill>
              </a:rPr>
              <a:t>, Московской области. В возрасте двенадцати лет работал на различных московских заводах. После Февральской революции 1917 года Мерецков стал начальником штаба </a:t>
            </a:r>
            <a:r>
              <a:rPr lang="ru-RU" sz="1400" dirty="0" err="1" smtClean="0">
                <a:solidFill>
                  <a:srgbClr val="000066"/>
                </a:solidFill>
              </a:rPr>
              <a:t>Судогодской</a:t>
            </a:r>
            <a:r>
              <a:rPr lang="ru-RU" sz="1400" dirty="0" smtClean="0">
                <a:solidFill>
                  <a:srgbClr val="000066"/>
                </a:solidFill>
              </a:rPr>
              <a:t> уездной Красной гвардии. В 1928 году окончил Курсы усовершенствования высшего начальствующего состава РККА. В декабре 1934 года ­являлся начальником штаба Особой Краснознаменной Дальневосточной армии. В период с 9 декабря 1939 по 12 марта 1940 года, во время советско­-финляндской войны командовал 7-­й армией Северо-Западного фронта. С 9 ноября 1941 года ­стал командующим 4-­й армией, участник операции по разгрому немецко-фашистских войск под Тихвином.  Мерецкову 26 октября 1944 года присвоено звание Маршала Советского Союза.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С 15 апреля 1945 года маршал назначен командующим Приморской группой войск Дальневосточного фронта. Затем командующим войсками 1­-го Дальневосточного фронта, участвовавшего в разгроме японских войск в Маньчжурии и Северной Корее.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С августа 1955 до апреля 1964 года ­занимал должность помощника Министра обороны СССР по высшим военным учебным заведениям. 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Кирилл Афанасьевич ушел из жизни 30 декабря 1968 </a:t>
            </a:r>
            <a:r>
              <a:rPr lang="ru-RU" sz="1400" dirty="0" err="1" smtClean="0">
                <a:solidFill>
                  <a:srgbClr val="000066"/>
                </a:solidFill>
              </a:rPr>
              <a:t>года.э</a:t>
            </a:r>
            <a:endParaRPr lang="ru-RU" sz="1400" dirty="0" smtClean="0">
              <a:solidFill>
                <a:srgbClr val="000066"/>
              </a:solidFill>
            </a:endParaRPr>
          </a:p>
          <a:p>
            <a:pPr algn="just"/>
            <a:endParaRPr lang="ru-RU" sz="1400" dirty="0" smtClean="0">
              <a:solidFill>
                <a:srgbClr val="000066"/>
              </a:solidFill>
            </a:endParaRPr>
          </a:p>
        </p:txBody>
      </p:sp>
      <p:pic>
        <p:nvPicPr>
          <p:cNvPr id="26626" name="Picture 2" descr="https://ar.culture.ru/attachments/attachment/preview/5a1c4f4097d8bed4466d8cbf-preview.jpg"/>
          <p:cNvPicPr>
            <a:picLocks noChangeAspect="1" noChangeArrowheads="1"/>
          </p:cNvPicPr>
          <p:nvPr/>
        </p:nvPicPr>
        <p:blipFill>
          <a:blip r:embed="rId3" cstate="print"/>
          <a:srcRect l="4221" r="2910"/>
          <a:stretch>
            <a:fillRect/>
          </a:stretch>
        </p:blipFill>
        <p:spPr bwMode="auto">
          <a:xfrm>
            <a:off x="323528" y="620688"/>
            <a:ext cx="3312368" cy="4441584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11960" y="620688"/>
            <a:ext cx="4572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/>
              <a:t> </a:t>
            </a:r>
            <a:r>
              <a:rPr lang="ru-RU" sz="1600" b="1" dirty="0" err="1" smtClean="0">
                <a:solidFill>
                  <a:srgbClr val="C00000"/>
                </a:solidFill>
              </a:rPr>
              <a:t>Толбухин</a:t>
            </a:r>
            <a:r>
              <a:rPr lang="ru-RU" sz="1600" b="1" dirty="0" smtClean="0">
                <a:solidFill>
                  <a:srgbClr val="C00000"/>
                </a:solidFill>
              </a:rPr>
              <a:t> Федор Иванович </a:t>
            </a:r>
            <a:r>
              <a:rPr lang="ru-RU" sz="1400" dirty="0" smtClean="0">
                <a:solidFill>
                  <a:srgbClr val="000066"/>
                </a:solidFill>
              </a:rPr>
              <a:t>родился 16.06.1894 года в крестьянской семье. Успешно прошел обучение в церковно-приходской школе и земской школе села </a:t>
            </a:r>
            <a:r>
              <a:rPr lang="ru-RU" sz="1400" dirty="0" err="1" smtClean="0">
                <a:solidFill>
                  <a:srgbClr val="000066"/>
                </a:solidFill>
              </a:rPr>
              <a:t>Давыдково</a:t>
            </a:r>
            <a:r>
              <a:rPr lang="ru-RU" sz="1400" dirty="0" smtClean="0">
                <a:solidFill>
                  <a:srgbClr val="000066"/>
                </a:solidFill>
              </a:rPr>
              <a:t>. В 1912 году окончил Петербургское коммерческое училище и работал бухгалтером в Санкт-Петербурге. В августе 1918 года </a:t>
            </a:r>
            <a:r>
              <a:rPr lang="ru-RU" sz="1400" dirty="0" err="1" smtClean="0">
                <a:solidFill>
                  <a:srgbClr val="000066"/>
                </a:solidFill>
              </a:rPr>
              <a:t>Толбухин</a:t>
            </a:r>
            <a:r>
              <a:rPr lang="ru-RU" sz="1400" dirty="0" smtClean="0">
                <a:solidFill>
                  <a:srgbClr val="000066"/>
                </a:solidFill>
              </a:rPr>
              <a:t> вступил в Красную армию и до 1922 года участвовал в подавления </a:t>
            </a:r>
            <a:r>
              <a:rPr lang="ru-RU" sz="1400" dirty="0" err="1" smtClean="0">
                <a:solidFill>
                  <a:srgbClr val="000066"/>
                </a:solidFill>
              </a:rPr>
              <a:t>Кронштадтского</a:t>
            </a:r>
            <a:r>
              <a:rPr lang="ru-RU" sz="1400" dirty="0" smtClean="0">
                <a:solidFill>
                  <a:srgbClr val="000066"/>
                </a:solidFill>
              </a:rPr>
              <a:t> восстания и военных действиях против финских отрядов в Карелии. С июля 1938 года Федор Иванович стал начальником штаба Закавказского военного округа. В июне 1940 года ему присвоено воинское звание генерал-майор. В августе 1944 года войсками 3-го Украинского фронта совместно со 2-м Украинским фронтом подготовлена и успешно осуществлена Ясско-Кишиневская стратегическая наступательная операция, в результате которой окружены и уничтожены основные силы группы германских армий «Южная Украина». В сентябре 1944 года Федору Ивановичу присвоено звание Маршала Советского Союза. Федор Иванович </a:t>
            </a:r>
            <a:r>
              <a:rPr lang="ru-RU" sz="1400" dirty="0" err="1" smtClean="0">
                <a:solidFill>
                  <a:srgbClr val="000066"/>
                </a:solidFill>
              </a:rPr>
              <a:t>Толбухин</a:t>
            </a:r>
            <a:r>
              <a:rPr lang="ru-RU" sz="1400" dirty="0" smtClean="0">
                <a:solidFill>
                  <a:srgbClr val="000066"/>
                </a:solidFill>
              </a:rPr>
              <a:t> умер 17 октября 1949 года в Москве от сахарного диабета. Прах военачальника погребен в Кремлевской стене. В 1965 году Указом Президиума Верховного Совета СССР посмертно удостоен высокого звания Героя Советского Союза.</a:t>
            </a:r>
            <a:endParaRPr lang="ru-RU" sz="1400" dirty="0">
              <a:solidFill>
                <a:srgbClr val="000066"/>
              </a:solidFill>
            </a:endParaRPr>
          </a:p>
        </p:txBody>
      </p:sp>
      <p:pic>
        <p:nvPicPr>
          <p:cNvPr id="43010" name="Picture 2" descr="https://i.pinimg.com/736x/64/19/6f/64196f1b9abb1c250913413e0da19279--military-history-chief-of-sta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395259" cy="4608512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14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499992" y="692696"/>
            <a:ext cx="43738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Кузнецов Николай Герасимович </a:t>
            </a:r>
            <a:r>
              <a:rPr lang="ru-RU" sz="1400" dirty="0" smtClean="0">
                <a:solidFill>
                  <a:srgbClr val="000066"/>
                </a:solidFill>
              </a:rPr>
              <a:t>родился в деревне Медведки Архангельской области. В 1919 году добровольно поступил матросом в Северо-Двинскую военную флотилию. В 1925 году вступил в КПСС. В 1936 году Николай Кузнецов был направлен в Испанию в качестве военно-морского атташе и главного военно-морского советника. 29 апреля 1939 года Николай Кузнецов был назначен народным комиссаром ВМФ СССР, став самым молодым наркомом в Советском Союзе и первым моряком в этой должности. В начале войны Кузнецов был членом Ставки Верховного Главнокомандования, в 1941-1945 годах – главнокомандующим ВМФ. 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31 мая 1944 года Кузнецову присвоено воинское звание адмирал флота. 25 мая 1945 года это звание приравнено к званию Маршала Советского Союза. 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В 1951-1953 годы возглавлял флот как Военно-морской министр СССР. 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Находясь на пенсии, Кузнецов написал мемуары "На далеком меридиане", "Накануне" (1966), «На флотах боевая тревога» (1971), «Курсом к победе» (1975) и «Крутые повороты» (1972-1974).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Николай Кузнецов скончался 6 декабря 1974 года в Москве и был похоронен на Новодевичьем кладбище</a:t>
            </a:r>
            <a:r>
              <a:rPr lang="ru-RU" sz="1400" dirty="0" smtClean="0"/>
              <a:t>.</a:t>
            </a:r>
          </a:p>
        </p:txBody>
      </p:sp>
      <p:pic>
        <p:nvPicPr>
          <p:cNvPr id="2050" name="Picture 2" descr="https://upload.wikimedia.org/wikipedia/commons/b/b5/Nikolai_Kuznetsov_3.jpg"/>
          <p:cNvPicPr>
            <a:picLocks noChangeAspect="1" noChangeArrowheads="1"/>
          </p:cNvPicPr>
          <p:nvPr/>
        </p:nvPicPr>
        <p:blipFill>
          <a:blip r:embed="rId3" cstate="print"/>
          <a:srcRect r="5812"/>
          <a:stretch>
            <a:fillRect/>
          </a:stretch>
        </p:blipFill>
        <p:spPr bwMode="auto">
          <a:xfrm>
            <a:off x="395536" y="692696"/>
            <a:ext cx="3540115" cy="4752528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19672" y="2276872"/>
            <a:ext cx="6120680" cy="115212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b="1" dirty="0" smtClean="0">
                <a:ln w="31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просмотр!</a:t>
            </a:r>
            <a:endParaRPr lang="ru-RU" b="1" dirty="0">
              <a:ln w="31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71800" y="40466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124744"/>
            <a:ext cx="67687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dirty="0" smtClean="0"/>
              <a:t>1. Говорят погибшие герои (1941-1945 </a:t>
            </a:r>
            <a:r>
              <a:rPr lang="ru-RU" dirty="0" err="1" smtClean="0"/>
              <a:t>гг</a:t>
            </a:r>
            <a:r>
              <a:rPr lang="ru-RU" dirty="0" smtClean="0"/>
              <a:t>)/ Сост. В.А.Кондратьев, З.Н. Политов.- 7-е изд., доп. – М.: Политиздат, 1982.-287 с.</a:t>
            </a:r>
          </a:p>
          <a:p>
            <a:r>
              <a:rPr lang="ru-RU" dirty="0" smtClean="0">
                <a:hlinkClick r:id="rId3"/>
              </a:rPr>
              <a:t>2. https://obrazovaka.ru/biografiya-budennyy-semen-mihaylovich.html?ysclid=lrxavnp0kw250854975</a:t>
            </a:r>
            <a:endParaRPr lang="ru-RU" dirty="0" smtClean="0"/>
          </a:p>
          <a:p>
            <a:r>
              <a:rPr lang="ru-RU" dirty="0" smtClean="0">
                <a:hlinkClick r:id="rId4"/>
              </a:rPr>
              <a:t>3. https://biographe.ru/politiki/mikhail-tukhachevskij</a:t>
            </a:r>
            <a:endParaRPr lang="ru-RU" dirty="0" smtClean="0"/>
          </a:p>
          <a:p>
            <a:r>
              <a:rPr lang="ru-RU" dirty="0" smtClean="0">
                <a:solidFill>
                  <a:srgbClr val="0000CC"/>
                </a:solidFill>
              </a:rPr>
              <a:t>4. </a:t>
            </a:r>
            <a:r>
              <a:rPr lang="en-US" dirty="0" smtClean="0">
                <a:hlinkClick r:id="rId5"/>
              </a:rPr>
              <a:t>https://www.istmira.com/drugoe-vtoraya-mirovaya-voyna/13002-georgiy-zhukov-kratkaya-biografiya.html</a:t>
            </a:r>
            <a:endParaRPr lang="ru-RU" dirty="0" smtClean="0"/>
          </a:p>
          <a:p>
            <a:r>
              <a:rPr lang="ru-RU" dirty="0" smtClean="0">
                <a:hlinkClick r:id="rId6"/>
              </a:rPr>
              <a:t>5. </a:t>
            </a:r>
            <a:r>
              <a:rPr lang="en-US" dirty="0" smtClean="0">
                <a:hlinkClick r:id="rId6"/>
              </a:rPr>
              <a:t>https://ru.wikipedia.org/wiki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052736"/>
            <a:ext cx="7632848" cy="31700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«23 февраля в России празднуют один из важнейших праздников – День защитника Отечества. Это особый день в нашей истории и общий праздник для всех россиян. В этот  день мы отдаем дань уважения всем, кто посвятил свою жизнь святому делу – оберегать мир и покой на родной земле.</a:t>
            </a:r>
          </a:p>
          <a:p>
            <a:pPr algn="just"/>
            <a:r>
              <a:rPr lang="ru-RU" sz="2000" dirty="0" smtClean="0">
                <a:solidFill>
                  <a:srgbClr val="000099"/>
                </a:solidFill>
              </a:rPr>
              <a:t>Мы гордимся героическими страницами отечественной истории, бережно храним память о ратных подвигах наших отцов и дедов. Ценой своей жизни они спасали страну от врагов, благодаря их героизму и самопожертвованию Россия стала сильным и свободным государством.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9552" y="612845"/>
            <a:ext cx="7920880" cy="452431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66"/>
                </a:solidFill>
              </a:rPr>
              <a:t>В годы Великой Отечественной войны, в жестокой битве с немецким фашизмом, Советская Армия смогла отстоять свободу и независимость нашей Родины, спасла мировую цивилизацию от фашистского варварства. </a:t>
            </a:r>
          </a:p>
          <a:p>
            <a:pPr algn="just"/>
            <a:r>
              <a:rPr lang="ru-RU" dirty="0" smtClean="0">
                <a:solidFill>
                  <a:srgbClr val="000066"/>
                </a:solidFill>
              </a:rPr>
              <a:t>Путь к победе был долгий и трудный — 1418 дней и ночей войны. Более 20 миллионов жизней унесла война. </a:t>
            </a:r>
          </a:p>
          <a:p>
            <a:pPr algn="just"/>
            <a:r>
              <a:rPr lang="ru-RU" dirty="0" smtClean="0">
                <a:solidFill>
                  <a:srgbClr val="000066"/>
                </a:solidFill>
              </a:rPr>
              <a:t>24 июня 1945 года в Москве на Красной площади состоялся знаменитый парад в честь Победы Советского Союза над Германией в Великой Отечественной войне.</a:t>
            </a:r>
          </a:p>
          <a:p>
            <a:pPr algn="just"/>
            <a:r>
              <a:rPr lang="ru-RU" dirty="0" smtClean="0">
                <a:solidFill>
                  <a:srgbClr val="000066"/>
                </a:solidFill>
              </a:rPr>
              <a:t>Парад Победы принимал Маршал Советского Союза Георгий Жуков. Командовал парадом Маршал Советского Союза К. К. Рокоссовский.</a:t>
            </a:r>
          </a:p>
          <a:p>
            <a:pPr algn="just"/>
            <a:r>
              <a:rPr lang="ru-RU" dirty="0" smtClean="0">
                <a:solidFill>
                  <a:srgbClr val="000066"/>
                </a:solidFill>
              </a:rPr>
              <a:t>Никогда не забудется мужество солдат, отдавших жизни за свободу и счастье Родины.</a:t>
            </a:r>
          </a:p>
          <a:p>
            <a:pPr algn="just"/>
            <a:r>
              <a:rPr lang="ru-RU" dirty="0" smtClean="0">
                <a:solidFill>
                  <a:srgbClr val="000066"/>
                </a:solidFill>
              </a:rPr>
              <a:t>В ходе Великой Отечественной войны особо отличились маршалы:  </a:t>
            </a:r>
          </a:p>
          <a:p>
            <a:pPr algn="just"/>
            <a:r>
              <a:rPr lang="ru-RU" dirty="0" smtClean="0">
                <a:solidFill>
                  <a:srgbClr val="000066"/>
                </a:solidFill>
              </a:rPr>
              <a:t>И.В. Сталин, К.Е. Ворошилов, С.М. </a:t>
            </a:r>
            <a:r>
              <a:rPr lang="ru-RU" dirty="0" err="1" smtClean="0">
                <a:solidFill>
                  <a:srgbClr val="000066"/>
                </a:solidFill>
              </a:rPr>
              <a:t>Будёный</a:t>
            </a:r>
            <a:r>
              <a:rPr lang="ru-RU" dirty="0" smtClean="0">
                <a:solidFill>
                  <a:srgbClr val="000066"/>
                </a:solidFill>
              </a:rPr>
              <a:t>, Г.К. Жуков, К.К. </a:t>
            </a:r>
            <a:r>
              <a:rPr lang="ru-RU" dirty="0" err="1" smtClean="0">
                <a:solidFill>
                  <a:srgbClr val="000066"/>
                </a:solidFill>
              </a:rPr>
              <a:t>Рокосовский</a:t>
            </a:r>
            <a:r>
              <a:rPr lang="ru-RU" dirty="0" smtClean="0">
                <a:solidFill>
                  <a:srgbClr val="000066"/>
                </a:solidFill>
              </a:rPr>
              <a:t>, </a:t>
            </a:r>
          </a:p>
          <a:p>
            <a:pPr algn="just"/>
            <a:r>
              <a:rPr lang="ru-RU" dirty="0" smtClean="0">
                <a:solidFill>
                  <a:srgbClr val="000066"/>
                </a:solidFill>
              </a:rPr>
              <a:t>А.М. Василевский, Б.М. Шапошников, И.С. Конев, Л.А. Говоров, </a:t>
            </a:r>
          </a:p>
          <a:p>
            <a:pPr algn="just"/>
            <a:r>
              <a:rPr lang="ru-RU" dirty="0" smtClean="0">
                <a:solidFill>
                  <a:srgbClr val="000066"/>
                </a:solidFill>
              </a:rPr>
              <a:t>Р.Я. Малиновский, К.А. Мерецков, Ф.И. </a:t>
            </a:r>
            <a:r>
              <a:rPr lang="ru-RU" dirty="0" err="1" smtClean="0">
                <a:solidFill>
                  <a:srgbClr val="000066"/>
                </a:solidFill>
              </a:rPr>
              <a:t>Толбухин</a:t>
            </a:r>
            <a:r>
              <a:rPr lang="ru-RU" dirty="0" smtClean="0">
                <a:solidFill>
                  <a:srgbClr val="000066"/>
                </a:solidFill>
              </a:rPr>
              <a:t> и  Н.Г. Кузнецов.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11960" y="404664"/>
            <a:ext cx="46805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err="1" smtClean="0">
                <a:solidFill>
                  <a:srgbClr val="C00000"/>
                </a:solidFill>
              </a:rPr>
              <a:t>Ио́сиф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Виссарио́нович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</a:rPr>
              <a:t>Ста́лин</a:t>
            </a:r>
            <a:r>
              <a:rPr lang="ru-RU" sz="1600" dirty="0" smtClean="0">
                <a:solidFill>
                  <a:srgbClr val="000066"/>
                </a:solidFill>
              </a:rPr>
              <a:t> (</a:t>
            </a:r>
            <a:r>
              <a:rPr lang="ru-RU" sz="1600" dirty="0" err="1" smtClean="0">
                <a:solidFill>
                  <a:srgbClr val="000066"/>
                </a:solidFill>
              </a:rPr>
              <a:t>Джугашви́ли</a:t>
            </a:r>
            <a:r>
              <a:rPr lang="ru-RU" sz="1600" dirty="0" smtClean="0">
                <a:solidFill>
                  <a:srgbClr val="000066"/>
                </a:solidFill>
              </a:rPr>
              <a:t>)</a:t>
            </a:r>
            <a:r>
              <a:rPr lang="ru-RU" sz="1400" b="1" dirty="0" smtClean="0">
                <a:solidFill>
                  <a:srgbClr val="000066"/>
                </a:solidFill>
              </a:rPr>
              <a:t> </a:t>
            </a:r>
            <a:r>
              <a:rPr lang="ru-RU" sz="1400" dirty="0" smtClean="0">
                <a:solidFill>
                  <a:srgbClr val="000066"/>
                </a:solidFill>
              </a:rPr>
              <a:t> родился 12.12.1879 года в г. Гори, в простой бедной семье. С 1888 г. Иосиф обучался в православном духовном училище. Через шесть лет его зачислили в семинарию в Тифлисе. На 5-ом году обучения его исключили из семинарии, и выдали свидетельство о том, что он может преподавать. В годы Гражданской войны Сталин проявил себя как великолепный военный организатор. 29 ноября 1922 г. он вместе с Лениным, Свердловым и Троцким вошел в Бюро ЦК. Когда Ленин, на фоне болезни, отошел от политической деятельности, Сталин совместно с Каменевым и Зиновьевым организовал “тройку”, которая была оппозиционно настроена по отношению к Л. Троцкому. В этом же году его избрали Генсеком ЦК. Укрепившись во власти, Сталин стал проводить политику коллективизации. При нем стала активно развиваться тяжелая промышленность. 6 марта 1943 года И.В.Сталину было присвоено звание – маршал Советского союза. В 1943 г. И.В. Сталиным было принято решение о создании атомной бомбы. В феврале 1945 г. он принял участие в Ялтинской (Крымской) конференции, на которой был установлен новый мировой порядок.</a:t>
            </a:r>
          </a:p>
          <a:p>
            <a:r>
              <a:rPr lang="ru-RU" sz="1400" dirty="0" smtClean="0">
                <a:solidFill>
                  <a:srgbClr val="000066"/>
                </a:solidFill>
              </a:rPr>
              <a:t>5 марта 1953 года в 21:50 И.В.Сталина не стало.</a:t>
            </a:r>
          </a:p>
          <a:p>
            <a:endParaRPr lang="ru-RU" sz="1400" dirty="0"/>
          </a:p>
        </p:txBody>
      </p:sp>
      <p:pic>
        <p:nvPicPr>
          <p:cNvPr id="14338" name="Picture 2" descr="https://proza.ru/pics/2022/03/10/1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3433034" cy="4823936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499992" y="476672"/>
            <a:ext cx="44215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latin typeface="+mj-lt"/>
              </a:rPr>
              <a:t>Будённый Семён Михайлович </a:t>
            </a: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родился  25.04.1883 года в бедной крестьянской семье. В </a:t>
            </a:r>
            <a:r>
              <a:rPr lang="ru-RU" sz="1400" dirty="0" smtClean="0">
                <a:solidFill>
                  <a:srgbClr val="000066"/>
                </a:solidFill>
              </a:rPr>
              <a:t>9 лет отец вынужден был отдать сына в батраки местному купцу. Через год тяжелой работы, рассчитавшись за долги отца, мальчик договорился с приказчиком купца, что тот обучит его грамоте в обмен на мелкую работу. Больше всего он любил скачки на лошадях,  почти все свободное время он проводил в седле, шлифуя мастерство наездника.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В 20 лет был призван в армию и прошел срочную службу на Дальнем Востоке. Дальнейшую свою жизнь Будённый решил связать с военным делом.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Военная карьера Буденного развивалась стремительно, он руководил конной армией, с помощью  которой были окончательно разгромлены войска белогвардейцев. 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В 1932 году Буденный окончил Военную академию и спустя 3 года получил звание Маршала Советского Союза.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Во время Великой Отечественной войны занимал пост командующего кавалерией РККА и члена Высшего военного совета Народного комиссариата обороны СССР.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Скончался Буденный 26 октября 1973 года</a:t>
            </a:r>
          </a:p>
        </p:txBody>
      </p:sp>
      <p:pic>
        <p:nvPicPr>
          <p:cNvPr id="4098" name="Picture 2" descr="https://avatars.mds.yandex.net/get-zen_doc/3927246/pub_5f8c0c435284e336e5cea972_5f8c1bdc5284e336e5eac4d9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48680"/>
            <a:ext cx="3406680" cy="4949172"/>
          </a:xfrm>
          <a:prstGeom prst="rect">
            <a:avLst/>
          </a:prstGeom>
          <a:ln w="38100" cap="sq">
            <a:solidFill>
              <a:srgbClr val="00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pic>
        <p:nvPicPr>
          <p:cNvPr id="6146" name="Picture 2" descr="https://avatars.mds.yandex.net/get-zen_doc/1860789/pub_5e8c2f64afbfd17bc3f2a73c_5e8c7a2c6baaea1cb79e57d8/scale_1200"/>
          <p:cNvPicPr>
            <a:picLocks noChangeAspect="1" noChangeArrowheads="1"/>
          </p:cNvPicPr>
          <p:nvPr/>
        </p:nvPicPr>
        <p:blipFill>
          <a:blip r:embed="rId3" cstate="print"/>
          <a:srcRect l="6247" t="3047" r="6288" b="7055"/>
          <a:stretch>
            <a:fillRect/>
          </a:stretch>
        </p:blipFill>
        <p:spPr bwMode="auto">
          <a:xfrm>
            <a:off x="395536" y="548680"/>
            <a:ext cx="3384376" cy="4754242"/>
          </a:xfrm>
          <a:prstGeom prst="rect">
            <a:avLst/>
          </a:prstGeom>
          <a:ln w="38100" cap="sq">
            <a:solidFill>
              <a:srgbClr val="00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27984" y="620688"/>
            <a:ext cx="43924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Ворошилов </a:t>
            </a:r>
            <a:r>
              <a:rPr lang="ru-RU" sz="1600" b="1" dirty="0" err="1" smtClean="0">
                <a:solidFill>
                  <a:srgbClr val="C00000"/>
                </a:solidFill>
                <a:ea typeface="Times New Roman"/>
                <a:cs typeface="Times New Roman"/>
              </a:rPr>
              <a:t>Климент</a:t>
            </a:r>
            <a:r>
              <a:rPr lang="ru-RU" sz="1600" b="1" dirty="0" smtClean="0">
                <a:solidFill>
                  <a:srgbClr val="C00000"/>
                </a:solidFill>
                <a:ea typeface="Times New Roman"/>
                <a:cs typeface="Times New Roman"/>
              </a:rPr>
              <a:t> Ефремович</a:t>
            </a:r>
            <a:r>
              <a:rPr lang="ru-RU" sz="1600" dirty="0" smtClean="0">
                <a:solidFill>
                  <a:srgbClr val="C00000"/>
                </a:solidFill>
                <a:ea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srgbClr val="000066"/>
                </a:solidFill>
              </a:rPr>
              <a:t>родился  23.01.1881 года в семье рабочего-железнодорожника. Окончил два класса земской школы. С 15 лет работал слесарем на заводе.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В 1903 г. вступил в РСДРП; вёл активную подпольную работу, воевал на фронтах Гражданской войны. 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В 9935 году получил звание Маршала Советского Союза.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Во время Великой Отечественной войны </a:t>
            </a:r>
            <a:r>
              <a:rPr lang="ru-RU" sz="1400" dirty="0" smtClean="0">
                <a:solidFill>
                  <a:srgbClr val="000066"/>
                </a:solidFill>
                <a:ea typeface="Times New Roman"/>
                <a:cs typeface="Times New Roman"/>
              </a:rPr>
              <a:t>командовал фронтами (до 1942),  </a:t>
            </a:r>
            <a:r>
              <a:rPr lang="ru-RU" sz="1400" dirty="0" smtClean="0">
                <a:solidFill>
                  <a:srgbClr val="000066"/>
                </a:solidFill>
              </a:rPr>
              <a:t>с 1942 по 1943 занимал должность - </a:t>
            </a:r>
            <a:r>
              <a:rPr lang="ru-RU" sz="1400" dirty="0" smtClean="0">
                <a:solidFill>
                  <a:srgbClr val="000066"/>
                </a:solidFill>
                <a:ea typeface="Times New Roman"/>
                <a:cs typeface="Times New Roman"/>
              </a:rPr>
              <a:t>главком партизанским движением</a:t>
            </a:r>
            <a:r>
              <a:rPr lang="ru-RU" sz="1400" dirty="0" smtClean="0">
                <a:solidFill>
                  <a:srgbClr val="000066"/>
                </a:solidFill>
              </a:rPr>
              <a:t>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По окончании войны </a:t>
            </a:r>
            <a:r>
              <a:rPr lang="ru-RU" sz="1400" dirty="0" err="1" smtClean="0">
                <a:solidFill>
                  <a:srgbClr val="000066"/>
                </a:solidFill>
              </a:rPr>
              <a:t>Климент</a:t>
            </a:r>
            <a:r>
              <a:rPr lang="ru-RU" sz="1400" dirty="0" smtClean="0">
                <a:solidFill>
                  <a:srgbClr val="000066"/>
                </a:solidFill>
              </a:rPr>
              <a:t> Ефремович работал председателем Союзной контрольной комиссии в Венгрии, целью которой было регулирование и осуществление контроля за исполнением условий перемирия. Позже он несколько лет был зампредседателя Совета Министров СССР, а затем занимал должность председателя Президиума Верховного Совета .</a:t>
            </a:r>
            <a:r>
              <a:rPr lang="ru-RU" sz="1400" b="1" dirty="0" smtClean="0">
                <a:solidFill>
                  <a:srgbClr val="000066"/>
                </a:solidFill>
              </a:rPr>
              <a:t> </a:t>
            </a:r>
            <a:r>
              <a:rPr lang="ru-RU" sz="1400" dirty="0" smtClean="0">
                <a:solidFill>
                  <a:srgbClr val="000066"/>
                </a:solidFill>
              </a:rPr>
              <a:t>Маршал Ворошилов награждён множеством орденов и медалей,  два раза ему присваивалось звание Героя Советского Союза (1956 г. и 1968 г), Героя Соц. Труда.  Умер </a:t>
            </a:r>
            <a:r>
              <a:rPr lang="ru-RU" sz="1400" dirty="0" err="1" smtClean="0">
                <a:solidFill>
                  <a:srgbClr val="000066"/>
                </a:solidFill>
                <a:ea typeface="Times New Roman"/>
                <a:cs typeface="Times New Roman"/>
              </a:rPr>
              <a:t>Климент</a:t>
            </a:r>
            <a:r>
              <a:rPr lang="ru-RU" sz="1400" dirty="0" smtClean="0">
                <a:solidFill>
                  <a:srgbClr val="000066"/>
                </a:solidFill>
                <a:ea typeface="Times New Roman"/>
                <a:cs typeface="Times New Roman"/>
              </a:rPr>
              <a:t> Ефремович  </a:t>
            </a:r>
            <a:r>
              <a:rPr lang="ru-RU" sz="1400" dirty="0" smtClean="0">
                <a:solidFill>
                  <a:srgbClr val="000066"/>
                </a:solidFill>
              </a:rPr>
              <a:t>2 декабря 1969 года. Прославленный маршал был торжественно захоронен за Мавзолеем Ленина.</a:t>
            </a:r>
            <a:endParaRPr lang="ru-RU" sz="1400" b="1" dirty="0" smtClean="0">
              <a:solidFill>
                <a:srgbClr val="000066"/>
              </a:solidFill>
              <a:ea typeface="Times New Roman"/>
              <a:cs typeface="Times New Roman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499992" y="692696"/>
            <a:ext cx="428396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Жуков  Георгий Константинович 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0066"/>
                </a:solidFill>
              </a:rPr>
              <a:t>родился 1.12.1896 в крестьянской семье.  Закончил школу с отличием. В 1915 году был принят в ряды кавалеристов. В 1939 году участвует в военных действия на Халхин-Голе, где проявляет себя как блистательный командир. В 1940 году Сталин присваивает ему звание генерала Красной Армии.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В 1942 году Жуков осуществляет командование следующими военными операциями: Московским контрнаступлением, Ржевско-Вяземской операцией, двумя </a:t>
            </a:r>
            <a:r>
              <a:rPr lang="ru-RU" sz="1400" dirty="0" err="1" smtClean="0">
                <a:solidFill>
                  <a:srgbClr val="000066"/>
                </a:solidFill>
              </a:rPr>
              <a:t>Ржевско-Сычевскими</a:t>
            </a:r>
            <a:r>
              <a:rPr lang="ru-RU" sz="1400" dirty="0" smtClean="0">
                <a:solidFill>
                  <a:srgbClr val="000066"/>
                </a:solidFill>
              </a:rPr>
              <a:t> операциями.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В 1943 он руководил прорывом Ленинградской блокады. В этом же году он становится маршалом СССР. Командовал действиями на Курской Дуге. В 1944 году блестяще провел наступательную операцию «Багратион». В 1945 году продолжал руководить Красной Армией как маршал, а в мае 1945 года принял капитуляцию Германии.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В 1969 году он издает книгу «Воспоминания и размышления» – мемуары, в которых он описывает свою жизнь и дает ей оценку.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Умер Георгий Жуков 18 июня 1978 года после инфаркта и комы.</a:t>
            </a:r>
          </a:p>
        </p:txBody>
      </p:sp>
      <p:pic>
        <p:nvPicPr>
          <p:cNvPr id="23554" name="Picture 2" descr="https://hochyvseznat.ru/wp-content/uploads/2018/12/f0c60806142029d61c552df255566e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3548036" cy="5068623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3968" y="620688"/>
            <a:ext cx="457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Рокоссовский Константин Константинович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rgbClr val="000066"/>
                </a:solidFill>
              </a:rPr>
              <a:t>родился  21 .12. 1896 года в городе Великие Луки, в семье машиниста.  Когда Рокоссовскому исполнилось 6 лет, его отец трагически погиб, а в 1911году он лишился и матери. После смерти родителей Константин был вынужден бросить учебу и самостоятельно зарабатывать на жизнь. 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С началом Первой мировой войны Рокоссовский ушёл добровольцем на фронт. После октябрьских событий служил в красной армии. За боевые действия против армии Колчака был награжден орденом Красного Знамени.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Начало войны Рокоссовский встретил на Юго-Западном фронте. В 1941 году Рокоссовский принимал участие в битве под Москвой.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После блестящей победы войск под командованием Рокоссовского на Курской дуге последовала одна из самых важных в истории ВОВ операций «Багратион», результатом которой стало освобождение Белоруссии.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29 июня 1944 года генералу армии Рокоссовскому была вручена бриллиантовая звезда Маршала Советского Союза, а 30 июля — первая Звезда Героя Советского Союза. 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Скончался легендарный маршал 3 августа 1968 года. Причиной смерти стало онкологическое заболевание предстательной железы.</a:t>
            </a:r>
          </a:p>
        </p:txBody>
      </p:sp>
      <p:pic>
        <p:nvPicPr>
          <p:cNvPr id="33794" name="Picture 2" descr="https://avatars.mds.yandex.net/get-zen_doc/1900274/pub_5e0761f21e8e3f00b2c0704c_5e0761f6f73d9d00b0d2d7ff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76672"/>
            <a:ext cx="3467107" cy="4643446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catherineasquithgallery.com/uploads/posts/2021-03/1614855008_5-p-foni-na-voennuyu-temu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341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355976" y="332656"/>
            <a:ext cx="4283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C00000"/>
                </a:solidFill>
              </a:rPr>
              <a:t>Василевский Александр Михайлович</a:t>
            </a: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rgbClr val="000066"/>
                </a:solidFill>
              </a:rPr>
              <a:t>в семье священнослужителя. В 14 лет окончил духовное училище, затем военное. В 1915 году в чине прапорщика отправляется на фронт. С началом революции оставляет военную службу, и едет к семье, занимается сельским хозяйством. В 1919 году его призывают в Красную Армию. В 48-й стрелковой дивизии прослужил около 12 лет. 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В 1936 году получил звание полковника. С 4 октября 1937 года начал службу в Генштабе.  В 1940 году Василевскому присвоили звание комдива.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С 1941 года был назначен начальником Оперативного управления. Под его руководством была разгромлена группировка </a:t>
            </a:r>
            <a:r>
              <a:rPr lang="ru-RU" sz="1400" dirty="0" err="1" smtClean="0">
                <a:solidFill>
                  <a:srgbClr val="000066"/>
                </a:solidFill>
              </a:rPr>
              <a:t>Манштейна</a:t>
            </a:r>
            <a:r>
              <a:rPr lang="ru-RU" sz="1400" dirty="0" smtClean="0">
                <a:solidFill>
                  <a:srgbClr val="000066"/>
                </a:solidFill>
              </a:rPr>
              <a:t>, превосходно провёл множество наступательных операций, и в феврале 1943 года по Указу Президиума Верховного Совета СССР А.М. Василевскому было присвоено заслуженное звание Маршала Советского Союза. 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А 1957 году в связи с проблемами связанными со здоровьем Василевский уходит в отставку.</a:t>
            </a:r>
          </a:p>
          <a:p>
            <a:pPr algn="just"/>
            <a:r>
              <a:rPr lang="ru-RU" sz="1400" dirty="0" smtClean="0">
                <a:solidFill>
                  <a:srgbClr val="000066"/>
                </a:solidFill>
              </a:rPr>
              <a:t>После отставки он прожил около двадцати лет. Умер Василевский 5 декабря 1977 года. Его тело было кремировано и прах закрыли в кремлевских стенах.</a:t>
            </a:r>
          </a:p>
        </p:txBody>
      </p:sp>
      <p:pic>
        <p:nvPicPr>
          <p:cNvPr id="3074" name="Picture 2" descr="https://interesnyefakty.org/wp-content/uploads/vasilevskij-aleksandr-interesnyefakty.org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508596" cy="4536504"/>
          </a:xfrm>
          <a:prstGeom prst="rect">
            <a:avLst/>
          </a:prstGeom>
          <a:ln w="38100" cap="sq">
            <a:solidFill>
              <a:srgbClr val="00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1427</Words>
  <Application>Microsoft Office PowerPoint</Application>
  <PresentationFormat>Экран (4:3)</PresentationFormat>
  <Paragraphs>96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Маршалы победы</dc:title>
  <dc:creator>1</dc:creator>
  <cp:lastModifiedBy>1</cp:lastModifiedBy>
  <cp:revision>193</cp:revision>
  <dcterms:created xsi:type="dcterms:W3CDTF">2021-01-14T03:12:11Z</dcterms:created>
  <dcterms:modified xsi:type="dcterms:W3CDTF">2024-02-05T10:46:23Z</dcterms:modified>
</cp:coreProperties>
</file>