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82" r:id="rId8"/>
    <p:sldId id="269" r:id="rId9"/>
    <p:sldId id="267" r:id="rId10"/>
    <p:sldId id="259" r:id="rId11"/>
    <p:sldId id="266" r:id="rId12"/>
    <p:sldId id="265" r:id="rId13"/>
    <p:sldId id="271" r:id="rId14"/>
    <p:sldId id="273" r:id="rId15"/>
    <p:sldId id="260" r:id="rId16"/>
    <p:sldId id="275" r:id="rId17"/>
    <p:sldId id="277" r:id="rId18"/>
    <p:sldId id="278" r:id="rId19"/>
    <p:sldId id="279" r:id="rId20"/>
    <p:sldId id="280" r:id="rId21"/>
    <p:sldId id="263" r:id="rId22"/>
    <p:sldId id="261" r:id="rId23"/>
    <p:sldId id="262" r:id="rId24"/>
    <p:sldId id="264" r:id="rId25"/>
    <p:sldId id="270" r:id="rId2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350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89738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59130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1943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13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61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4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06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77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6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19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9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5585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1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41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05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07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78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53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05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67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31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3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92407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75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17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56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98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05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42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61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99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25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64985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14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62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77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770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62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44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72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24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79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9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25500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70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306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03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17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1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7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406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35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28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0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22611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281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539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49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68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89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3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13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53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8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71835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700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199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24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194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638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289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162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4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94953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9857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2A8A1-17AA-46E2-B8A4-82FEC0D095CC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E6442-00C4-41CF-AAA3-444F2AEA8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52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4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5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7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6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5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14.02.2024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1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hyperlink" Target="https://www.prlib.ru/sites/default/files/book_preview/7c157d34-431a-4ed7-b8b7-ca7b0ccd002a/273885_doc1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23E6F4-DB95-4506-AC85-157F8998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75" y="1595887"/>
            <a:ext cx="8842525" cy="1833113"/>
          </a:xfrm>
        </p:spPr>
        <p:txBody>
          <a:bodyPr>
            <a:normAutofit fontScale="90000"/>
          </a:bodyPr>
          <a:lstStyle/>
          <a:p>
            <a:pPr algn="ctr">
              <a:lnSpc>
                <a:spcPct val="75000"/>
              </a:lnSpc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</a:br>
            <a:r>
              <a:rPr lang="ru-RU" sz="2700" dirty="0">
                <a:latin typeface="Book Antiqua" panose="02040602050305030304" pitchFamily="18" charset="0"/>
              </a:rPr>
              <a:t/>
            </a:r>
            <a:br>
              <a:rPr lang="ru-RU" sz="2700" dirty="0">
                <a:latin typeface="Book Antiqua" panose="02040602050305030304" pitchFamily="18" charset="0"/>
              </a:rPr>
            </a:br>
            <a:r>
              <a:rPr lang="ru-RU" sz="2700" dirty="0" smtClean="0">
                <a:latin typeface="Book Antiqua" panose="02040602050305030304" pitchFamily="18" charset="0"/>
              </a:rPr>
              <a:t/>
            </a:r>
            <a:br>
              <a:rPr lang="ru-RU" sz="2700" dirty="0" smtClean="0">
                <a:latin typeface="Book Antiqua" panose="02040602050305030304" pitchFamily="18" charset="0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  <a:t>Модельная библиотека №17</a:t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  <a:t>МБУ «ЦБС ЭМР»</a:t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</a:br>
            <a:r>
              <a:rPr lang="ru-RU" sz="2700" dirty="0" smtClean="0">
                <a:latin typeface="Book Antiqua" panose="02040602050305030304" pitchFamily="18" charset="0"/>
              </a:rPr>
              <a:t>город Энгельс</a:t>
            </a:r>
            <a:br>
              <a:rPr lang="ru-RU" sz="2700" dirty="0" smtClean="0">
                <a:latin typeface="Book Antiqua" panose="02040602050305030304" pitchFamily="18" charset="0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  <a:t>интерактивная выставка</a:t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«</a:t>
            </a:r>
            <a:r>
              <a:rPr kumimoji="0" lang="ru-RU" sz="49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День</a:t>
            </a:r>
            <a:r>
              <a:rPr kumimoji="0" lang="ru-RU" sz="4900" b="1" i="1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 настоящих мужчин</a:t>
            </a:r>
            <a:r>
              <a:rPr kumimoji="0" lang="ru-RU" sz="49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»</a:t>
            </a:r>
            <a:br>
              <a:rPr kumimoji="0" lang="ru-RU" sz="49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</a:br>
            <a:r>
              <a:rPr lang="ru-RU" sz="4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ru-RU" sz="4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/>
            </a:r>
            <a:b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</a:b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Заведующий библиотекой</a:t>
            </a:r>
            <a:b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Титкова Татьяна Валерьевна</a:t>
            </a:r>
            <a:endParaRPr lang="ru-RU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85541"/>
      </p:ext>
    </p:extLst>
  </p:cSld>
  <p:clrMapOvr>
    <a:masterClrMapping/>
  </p:clrMapOvr>
  <p:transition spd="slow" advTm="5687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3455" y="435443"/>
            <a:ext cx="757243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Коллекция «История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армии»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ru-RU" dirty="0">
              <a:solidFill>
                <a:prstClr val="black"/>
              </a:solidFill>
            </a:endParaRPr>
          </a:p>
          <a:p>
            <a:pPr algn="ctr" defTabSz="9144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коллекцию вошли книги, посвященные возникновению, развитию и реформированию русской армии.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0" y="3227269"/>
            <a:ext cx="1786624" cy="178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963" y="2165271"/>
            <a:ext cx="4200301" cy="42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50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4786" y="458565"/>
            <a:ext cx="9369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 РУССКИЕ ВОЕННЫЕ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ДЕЯТЕЛИ</a:t>
            </a:r>
            <a:r>
              <a:rPr lang="ru-RU" sz="1600" b="1" dirty="0">
                <a:solidFill>
                  <a:prstClr val="black"/>
                </a:solidFill>
              </a:rPr>
              <a:t>	</a:t>
            </a:r>
          </a:p>
          <a:p>
            <a:pPr algn="ctr" defTabSz="914400"/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Тарапыгин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Федор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Андреевич,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Пруссак Владимир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Константинович</a:t>
            </a:r>
          </a:p>
          <a:p>
            <a:pPr algn="ctr" defTabSz="914400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военные деятели: краткое их жизнеописание/ сост. Ф. А.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Тарапыгин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ред.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штаба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.-майора Влад. Пруссака .- Санкт-Петербург : тип. И. В. Леонтьева , 1911 .- II, 190 с., [3] л. ил. : ил. ; 23 см .-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статьи и ил. о: Б. П. Шереметеве, А. Д. Меншикове, П. А.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Румянцове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-Задунайском, Г. А. Потемкине-Таврическом, А. В. Суворове-Рымникском, М. И. Голенищеве-Кутузове, М. Б. Барклай-де-Толли, П. И. Багратионе, А. П.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Ермолове и др.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2" y="2887914"/>
            <a:ext cx="2437485" cy="370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22" y="3808120"/>
            <a:ext cx="1861517" cy="186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905" t="1720" r="2358" b="6404"/>
          <a:stretch/>
        </p:blipFill>
        <p:spPr>
          <a:xfrm>
            <a:off x="6749794" y="2887914"/>
            <a:ext cx="2477997" cy="37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21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572" y="260648"/>
            <a:ext cx="50209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РУССКОЙ АРМИИ. ВЫП. 1. ЭПОХА ПЕТРА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ru-RU" sz="1400" dirty="0">
              <a:solidFill>
                <a:prstClr val="black"/>
              </a:solidFill>
            </a:endParaRPr>
          </a:p>
          <a:p>
            <a:pPr algn="ctr" defTabSz="914400"/>
            <a:r>
              <a:rPr lang="ru-RU" sz="1400" dirty="0">
                <a:solidFill>
                  <a:prstClr val="black"/>
                </a:solidFill>
              </a:rPr>
              <a:t>	</a:t>
            </a:r>
          </a:p>
          <a:p>
            <a:pPr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Михеев Сергей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армии/ С. Михеев .- Москва : издание С. Михеева и А.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Казачкова, 1910-1912.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1: Эпоха Петра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Великого. -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1910 .- 94 с. : карты,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в конце XVII в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Вооруженные силы России до Петра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Великого;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регулярной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армии;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Петра Великого и его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сотрудников;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Северная война ; Нарвская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операция;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Петра Великого против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Левенгаупта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Полтавское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сражение;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русской армии при преемниках Петра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Великого;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Кунерсдорфское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сражение.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939" y="72402"/>
            <a:ext cx="2865910" cy="425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4609" y="4437113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endParaRPr lang="ru-RU" dirty="0">
              <a:solidFill>
                <a:prstClr val="black"/>
              </a:solidFill>
            </a:endParaRPr>
          </a:p>
          <a:p>
            <a:pPr defTabSz="914400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74" y="5006165"/>
            <a:ext cx="1738326" cy="173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449" t="1646" r="3737" b="7695"/>
          <a:stretch/>
        </p:blipFill>
        <p:spPr>
          <a:xfrm>
            <a:off x="5680155" y="2438154"/>
            <a:ext cx="2952242" cy="430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42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8230" y="258055"/>
            <a:ext cx="62197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ГЕНЕРАЛИСИМУС КНЯЗЬ СУВОРОВ. Т. 1</a:t>
            </a:r>
          </a:p>
          <a:p>
            <a:pPr defTabSz="914400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defTabSz="91440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Петрушевский Александр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Фомич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Генералисимус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князь Суворов: в 3 томах/ [соч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</a:t>
            </a:r>
          </a:p>
          <a:p>
            <a:pPr defTabSz="914400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Петрушевскаго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.-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Санкт-Петербург: </a:t>
            </a:r>
          </a:p>
          <a:p>
            <a:pPr defTabSz="914400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М.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Стасюлевича, 1884.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1400" dirty="0">
                <a:solidFill>
                  <a:prstClr val="black"/>
                </a:solidFill>
              </a:rPr>
              <a:t>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63861" y="472514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endParaRPr lang="ru-RU" dirty="0">
              <a:solidFill>
                <a:prstClr val="black"/>
              </a:solidFill>
            </a:endParaRPr>
          </a:p>
          <a:p>
            <a:pPr defTabSz="914400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05" y="5094308"/>
            <a:ext cx="1503353" cy="150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432" t="2399" r="2858" b="6645"/>
          <a:stretch/>
        </p:blipFill>
        <p:spPr>
          <a:xfrm>
            <a:off x="4744196" y="2383002"/>
            <a:ext cx="2773766" cy="4312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342" t="2061" r="3900" b="6553"/>
          <a:stretch/>
        </p:blipFill>
        <p:spPr>
          <a:xfrm>
            <a:off x="7041043" y="258055"/>
            <a:ext cx="2755996" cy="4351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3295" r="10330"/>
          <a:stretch/>
        </p:blipFill>
        <p:spPr>
          <a:xfrm>
            <a:off x="160692" y="2692109"/>
            <a:ext cx="4390931" cy="206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64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009"/>
            <a:ext cx="9906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7052" y="35333"/>
            <a:ext cx="758871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«А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(1730–1800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679" y="2992787"/>
            <a:ext cx="925264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Предлагаемая коллекция приурочена к юбилею Александра Васильевича Суворова – великого русского полководца, не проигравшего ни одной битвы, кавалера всех российских орденов своего времени. В коллекции представлены цифровые копии исследований, научно-популярных изданий, сборников документов и визуальных материалов.</a:t>
            </a:r>
          </a:p>
          <a:p>
            <a:pPr defTabSz="914400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разделе собраны материалы, содержащие биографические сведения о полководце, в том числе книги, написанные им самим.</a:t>
            </a:r>
          </a:p>
          <a:p>
            <a:pPr defTabSz="914400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раздел коллекции вошли работы, раскрывающие различные стороны военной деятельности генералиссимуса. Особого внимания заслуживает его собственный военно-теоретический труд «Наука побеждать».</a:t>
            </a:r>
          </a:p>
          <a:p>
            <a:pPr defTabSz="914400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раздел включает материалы, посвященные юбилеям А. В. Суворова, изображения памятников и мест, связанных с именем и деятельностью полководца, литературные произведения о нём.</a:t>
            </a:r>
          </a:p>
          <a:p>
            <a:pPr defTabSz="914400"/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73" y="690917"/>
            <a:ext cx="5939073" cy="221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3610" y="4293097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endParaRPr lang="ru-RU" dirty="0">
              <a:solidFill>
                <a:prstClr val="black"/>
              </a:solidFill>
            </a:endParaRPr>
          </a:p>
          <a:p>
            <a:pPr defTabSz="914400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16" y="1215332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364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06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AC5C1F-CC7C-4B71-93DF-177BE1BAA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584" y="0"/>
            <a:ext cx="2844018" cy="13115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094FD35-8440-438A-8AB0-D607E758B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39" t="16013" r="37515" b="17353"/>
          <a:stretch/>
        </p:blipFill>
        <p:spPr>
          <a:xfrm>
            <a:off x="311304" y="1234785"/>
            <a:ext cx="3431614" cy="4974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5FB442E-EB77-4242-AFD3-DE3289051761}"/>
              </a:ext>
            </a:extLst>
          </p:cNvPr>
          <p:cNvSpPr txBox="1"/>
          <p:nvPr/>
        </p:nvSpPr>
        <p:spPr>
          <a:xfrm>
            <a:off x="4299309" y="1839532"/>
            <a:ext cx="50503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война : материалы по истории Красной Армии/ [РСФСР], Комис. по исслед. и использованию опыта Мировой и Гражданской войны . - М. : Высший военный редакционный совет 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 Т. 1: Материалы к истории создания Красной Армии. - 1923. - 508 с., [1] л. пл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1.Народ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(коллекция).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2.Гражданская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и военная интервенция в России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1918 - 1920.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76AE2A9-0943-42AB-AF74-E8FC07828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609" y="488344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83714"/>
      </p:ext>
    </p:extLst>
  </p:cSld>
  <p:clrMapOvr>
    <a:masterClrMapping/>
  </p:clrMapOvr>
  <p:transition spd="slow" advTm="8728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AC5C1F-CC7C-4B71-93DF-177BE1BAA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991" y="112268"/>
            <a:ext cx="2844018" cy="1311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EFBB6B-EA8D-4CFC-9FA0-30BD0F0F6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45" t="16342" r="36038" b="14828"/>
          <a:stretch/>
        </p:blipFill>
        <p:spPr>
          <a:xfrm>
            <a:off x="771800" y="1186004"/>
            <a:ext cx="2990312" cy="408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FBD1D25-0725-48A3-A45D-F17E6C205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45" t="16514" r="35938" b="15837"/>
          <a:stretch/>
        </p:blipFill>
        <p:spPr>
          <a:xfrm>
            <a:off x="6143888" y="1186004"/>
            <a:ext cx="3045379" cy="407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607100-8C62-4851-AD93-17BEE36F07D6}"/>
              </a:ext>
            </a:extLst>
          </p:cNvPr>
          <p:cNvSpPr txBox="1"/>
          <p:nvPr/>
        </p:nvSpPr>
        <p:spPr>
          <a:xfrm>
            <a:off x="261947" y="5805491"/>
            <a:ext cx="9210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Кин, Д. 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Рабоче-крестьянская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армия / сост. Д. Кин. - Москва : Высший военный редакционный совет, 1922. - 47 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(Серия пособий политрукам 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политуставу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вып. 1).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540DF6C-412C-41B0-93A6-BDAA5AB37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150" y="2610721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77674"/>
      </p:ext>
    </p:extLst>
  </p:cSld>
  <p:clrMapOvr>
    <a:masterClrMapping/>
  </p:clrMapOvr>
  <p:transition spd="slow" advTm="9143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AC5C1F-CC7C-4B71-93DF-177BE1BAA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991" y="112268"/>
            <a:ext cx="2844018" cy="1311562"/>
          </a:xfrm>
          <a:prstGeom prst="rect">
            <a:avLst/>
          </a:prstGeom>
        </p:spPr>
      </p:pic>
      <p:pic>
        <p:nvPicPr>
          <p:cNvPr id="7" name="Рисунок 6">
            <a:hlinkClick r:id="rId4" tooltip="&quot;Красная армия 1939-1941 гг.&quot;"/>
            <a:extLst>
              <a:ext uri="{FF2B5EF4-FFF2-40B4-BE49-F238E27FC236}">
                <a16:creationId xmlns="" xmlns:a16="http://schemas.microsoft.com/office/drawing/2014/main" id="{4A6AD994-D299-4E65-931E-951EAB1581D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03" y="1822003"/>
            <a:ext cx="6430946" cy="321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728C0A-3823-46BA-968F-9AAA0474823C}"/>
              </a:ext>
            </a:extLst>
          </p:cNvPr>
          <p:cNvSpPr txBox="1"/>
          <p:nvPr/>
        </p:nvSpPr>
        <p:spPr>
          <a:xfrm>
            <a:off x="2236763" y="1351432"/>
            <a:ext cx="4951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КРАСНАЯ АРМИЯ 1939-1941 гг.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ADFD14-66C1-4E09-99A4-C912E89691FD}"/>
              </a:ext>
            </a:extLst>
          </p:cNvPr>
          <p:cNvSpPr txBox="1"/>
          <p:nvPr/>
        </p:nvSpPr>
        <p:spPr>
          <a:xfrm>
            <a:off x="362830" y="5346832"/>
            <a:ext cx="9180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армия 1939-1941 гг. [Изоматериал : электронный ресурс] = Red army 1939-1941 : [комплект открыток] /фото: И. А. Садова ; Санкт-Петербургская военно-историческая ассоциация. - Электронные данные (26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файлов).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-(Санкт-Петербург: Президентская библиотека , 2014).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5F73E12-EDFD-4C6E-B2E7-77217D1B1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322" y="176607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99878"/>
      </p:ext>
    </p:extLst>
  </p:cSld>
  <p:clrMapOvr>
    <a:masterClrMapping/>
  </p:clrMapOvr>
  <p:transition spd="slow" advTm="4383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AC5C1F-CC7C-4B71-93DF-177BE1BAA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277" y="0"/>
            <a:ext cx="2844018" cy="13115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D887719-A5B1-4572-945A-C9AC4B7F7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45" t="16558" r="36663" b="11038"/>
          <a:stretch/>
        </p:blipFill>
        <p:spPr>
          <a:xfrm>
            <a:off x="406686" y="1240325"/>
            <a:ext cx="3391591" cy="498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50BF2B-E2BB-444C-A272-61722F984C93}"/>
              </a:ext>
            </a:extLst>
          </p:cNvPr>
          <p:cNvSpPr txBox="1"/>
          <p:nvPr/>
        </p:nvSpPr>
        <p:spPr>
          <a:xfrm>
            <a:off x="4204963" y="1678599"/>
            <a:ext cx="548097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и гражданки! Партизаны и партизанки! "Товарищи! 23 февраля 1944 года исполняется 26 лет нашей славной рабоче-крестьянской Красной Армии. Красная Армия является детищем Великой Октябрьской Социалистической Революции. Она родилась в жестоких боях с иноземными захватчиками, посягнувшими на жизнь молодой советской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страны...".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[Б. м.]: издание газеты "Сялянская газета", [1944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9AECA60-D9D0-4AE2-9A5E-A66DAAFB6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982" y="4630960"/>
            <a:ext cx="1594977" cy="15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60838"/>
      </p:ext>
    </p:extLst>
  </p:cSld>
  <p:clrMapOvr>
    <a:masterClrMapping/>
  </p:clrMapOvr>
  <p:transition spd="slow" advTm="9012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2023659"/>
            <a:ext cx="9418318" cy="47091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8451" y="269333"/>
            <a:ext cx="96490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 приобретает особое значение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гордости за всех, кто защищал или защищает Родину в настоящий момент. В этот день мы особо поддерживаем всех защитников Отечества – от ветеранов Великой Отечественной войны до участников специальной военной операции. Мы гордимся защитниками Отечества, мы солидарны с ними и уверены в том, что наша армия справится с внешним врагом.</a:t>
            </a:r>
          </a:p>
        </p:txBody>
      </p:sp>
    </p:spTree>
    <p:extLst>
      <p:ext uri="{BB962C8B-B14F-4D97-AF65-F5344CB8AC3E}">
        <p14:creationId xmlns:p14="http://schemas.microsoft.com/office/powerpoint/2010/main" val="3016650768"/>
      </p:ext>
    </p:extLst>
  </p:cSld>
  <p:clrMapOvr>
    <a:masterClrMapping/>
  </p:clrMapOvr>
  <p:transition spd="slow" advTm="8736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23E6F4-DB95-4506-AC85-157F8998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168180"/>
            <a:ext cx="8543925" cy="1325563"/>
          </a:xfrm>
        </p:spPr>
        <p:txBody>
          <a:bodyPr>
            <a:normAutofit/>
          </a:bodyPr>
          <a:lstStyle/>
          <a:p>
            <a:pPr algn="ctr">
              <a:lnSpc>
                <a:spcPct val="75000"/>
              </a:lnSpc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«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День</a:t>
            </a:r>
            <a:r>
              <a:rPr kumimoji="0" lang="ru-RU" b="1" i="1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 настоящих мужчин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»</a:t>
            </a:r>
            <a:endParaRPr lang="ru-RU" sz="4900" dirty="0"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4" y="1725304"/>
            <a:ext cx="9427029" cy="47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76283"/>
      </p:ext>
    </p:extLst>
  </p:cSld>
  <p:clrMapOvr>
    <a:masterClrMapping/>
  </p:clrMapOvr>
  <p:transition spd="slow" advTm="5687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23E6F4-DB95-4506-AC85-157F8998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97" y="60886"/>
            <a:ext cx="8139406" cy="9291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Calibri Light" panose="020F0302020204030204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alibri Light" panose="020F0302020204030204"/>
              </a:rPr>
            </a:br>
            <a:r>
              <a:rPr lang="ru-RU" sz="2200" dirty="0" smtClean="0">
                <a:latin typeface="Book Antiqua" panose="02040602050305030304" pitchFamily="18" charset="0"/>
              </a:rPr>
              <a:t>Модельная </a:t>
            </a:r>
            <a:r>
              <a:rPr lang="ru-RU" sz="2200" dirty="0">
                <a:latin typeface="Book Antiqua" panose="02040602050305030304" pitchFamily="18" charset="0"/>
              </a:rPr>
              <a:t>библиотека № 17</a:t>
            </a:r>
            <a:br>
              <a:rPr lang="ru-RU" sz="2200" dirty="0">
                <a:latin typeface="Book Antiqua" panose="02040602050305030304" pitchFamily="18" charset="0"/>
              </a:rPr>
            </a:br>
            <a:r>
              <a:rPr lang="ru-RU" sz="2200" dirty="0">
                <a:latin typeface="Book Antiqua" panose="02040602050305030304" pitchFamily="18" charset="0"/>
              </a:rPr>
              <a:t>МБУ «ЦБС ЭМР»</a:t>
            </a:r>
            <a:br>
              <a:rPr lang="ru-RU" sz="2200" dirty="0">
                <a:latin typeface="Book Antiqua" panose="02040602050305030304" pitchFamily="18" charset="0"/>
              </a:rPr>
            </a:br>
            <a:r>
              <a:rPr lang="ru-RU" sz="2200" b="1" dirty="0">
                <a:latin typeface="Book Antiqua" panose="02040602050305030304" pitchFamily="18" charset="0"/>
              </a:rPr>
              <a:t>Центр правовой </a:t>
            </a:r>
            <a:r>
              <a:rPr lang="ru-RU" sz="2200" b="1" dirty="0" smtClean="0">
                <a:latin typeface="Book Antiqua" panose="02040602050305030304" pitchFamily="18" charset="0"/>
              </a:rPr>
              <a:t>информации</a:t>
            </a:r>
            <a:r>
              <a:rPr lang="ru-RU" sz="2200" dirty="0" smtClean="0">
                <a:latin typeface="Book Antiqua" panose="02040602050305030304" pitchFamily="18" charset="0"/>
              </a:rPr>
              <a:t/>
            </a:r>
            <a:br>
              <a:rPr lang="ru-RU" sz="2200" dirty="0" smtClean="0">
                <a:latin typeface="Book Antiqua" panose="02040602050305030304" pitchFamily="18" charset="0"/>
              </a:rPr>
            </a:br>
            <a:endParaRPr lang="ru-RU" sz="22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C22F7E-22A9-4C42-B223-CBB65BE9EA61}"/>
              </a:ext>
            </a:extLst>
          </p:cNvPr>
          <p:cNvSpPr txBox="1"/>
          <p:nvPr/>
        </p:nvSpPr>
        <p:spPr>
          <a:xfrm>
            <a:off x="304801" y="1050872"/>
            <a:ext cx="9278266" cy="516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 15 апреля 2006 г. N 48-ФЗ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 внесении изменения в статью 1 Федерального закона "О днях воинской славы и памятных датах России"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 Государственной Думой 24 марта 2006 года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Одобрен Советом Федерации 7 апреля 2006 год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Внести в абзац одиннадцатый статьи 1 Федерального закона от 13 марта 1995 года N 32-ФЗ "О днях воинской славы и памятных датах России" (Собрание законодательства Российской Федерации, 1995, N 11, ст. 943; 2005, N 1, ст. 26; N 30, ст. 3109) изменение, изложив его в следующей редакции: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"23 февраля - День защитника Отечества;".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Российской Федерации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Москва, Кремль</a:t>
            </a:r>
          </a:p>
          <a:p>
            <a:pPr algn="ctr">
              <a:lnSpc>
                <a:spcPct val="85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апреля 2006 г.</a:t>
            </a:r>
          </a:p>
          <a:p>
            <a:pPr algn="ctr">
              <a:lnSpc>
                <a:spcPct val="85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48-ФЗ</a:t>
            </a:r>
          </a:p>
        </p:txBody>
      </p:sp>
    </p:spTree>
    <p:extLst>
      <p:ext uri="{BB962C8B-B14F-4D97-AF65-F5344CB8AC3E}">
        <p14:creationId xmlns:p14="http://schemas.microsoft.com/office/powerpoint/2010/main" val="3603067196"/>
      </p:ext>
    </p:extLst>
  </p:cSld>
  <p:clrMapOvr>
    <a:masterClrMapping/>
  </p:clrMapOvr>
  <p:transition spd="slow" advTm="6375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9339DA2-4DD4-4B86-9E64-64D294CE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99" y="207553"/>
            <a:ext cx="3919202" cy="2418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AD828E-3E6C-4C6E-A6BD-EDCE199286B1}"/>
              </a:ext>
            </a:extLst>
          </p:cNvPr>
          <p:cNvSpPr txBox="1"/>
          <p:nvPr/>
        </p:nvSpPr>
        <p:spPr>
          <a:xfrm>
            <a:off x="141083" y="2833812"/>
            <a:ext cx="96238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Праздник, отмечаемый в нашей стране 23 февраля – относительно молодой, «революционный», связанный с первыми годами существования советской власти. Официально был установлен в 1922 году и первоначально назывался Днём Красной армии, с 1946 года – Днём Советской армии, с 1949 года – Днём Советской армии и Военно-морского флота. В начале 90-х недолго был Днём Российской армии, в 1995 году в федеральном законе «О днях воинской славы России» получил наименование «День победы Красной Армии над кайзеровскими войсками Германии в 1918 году – День защитников Отечества».  С 2006 года он называется Днём защитника Отечества.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 том, с какими именно событиями связана дата 23 февраля, можно узнать из материалов электронной коллекции Президентской библиотеки «Рабоче-крестьянская Красная армия (РККА)»  и портала Национальной электронной библиотеки (НЭБ).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540097"/>
      </p:ext>
    </p:extLst>
  </p:cSld>
  <p:clrMapOvr>
    <a:masterClrMapping/>
  </p:clrMapOvr>
  <p:transition spd="slow" advTm="8438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937D72-5372-4A9E-81FD-4E7091738FCE}"/>
              </a:ext>
            </a:extLst>
          </p:cNvPr>
          <p:cNvSpPr txBox="1"/>
          <p:nvPr/>
        </p:nvSpPr>
        <p:spPr>
          <a:xfrm>
            <a:off x="348995" y="5849724"/>
            <a:ext cx="9172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Портал НЭБ предлагает скачать бесплатно или слушать онлайн «Песни Бориса Александрова Звукозапись / вступ. сл. авт. Красная Армия - Советская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Армия».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CA5B543-661A-4DFD-96ED-0912CD515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042" y="284340"/>
            <a:ext cx="1562100" cy="1562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EA172AC-29BA-463A-BB4A-8FB7BB302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109" y="284340"/>
            <a:ext cx="3017782" cy="7132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7501DEC-8F91-479F-899C-A8F8D2DDB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79" y="2058542"/>
            <a:ext cx="8306842" cy="3579080"/>
          </a:xfrm>
          <a:prstGeom prst="rect">
            <a:avLst/>
          </a:prstGeom>
        </p:spPr>
      </p:pic>
      <p:pic>
        <p:nvPicPr>
          <p:cNvPr id="9" name="Песн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13936"/>
      </p:ext>
    </p:extLst>
  </p:cSld>
  <p:clrMapOvr>
    <a:masterClrMapping/>
  </p:clrMapOvr>
  <p:transition spd="slow" advTm="8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7C6B6C1-37DF-4096-9100-F38345266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6"/>
          <a:stretch/>
        </p:blipFill>
        <p:spPr>
          <a:xfrm>
            <a:off x="593741" y="981024"/>
            <a:ext cx="3612632" cy="555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0A1E3E1-B7C9-45BC-873F-E60A3D5198B1}"/>
              </a:ext>
            </a:extLst>
          </p:cNvPr>
          <p:cNvSpPr txBox="1"/>
          <p:nvPr/>
        </p:nvSpPr>
        <p:spPr>
          <a:xfrm>
            <a:off x="4388024" y="1944272"/>
            <a:ext cx="55785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Армия идет вперед! </a:t>
            </a:r>
          </a:p>
          <a:p>
            <a:pPr algn="ctr"/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сводок Совинформбюро, </a:t>
            </a:r>
            <a:endParaRPr lang="ru-RU" sz="200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января 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  <a:endParaRPr lang="ru-RU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299C9AA-A096-4A0C-A560-3D6DF4228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136" y="3815380"/>
            <a:ext cx="1562100" cy="15621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A7E0EAA-1F05-4D30-84A7-F69F696C9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073" y="132360"/>
            <a:ext cx="3019357" cy="7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440"/>
      </p:ext>
    </p:extLst>
  </p:cSld>
  <p:clrMapOvr>
    <a:masterClrMapping/>
  </p:clrMapOvr>
  <p:transition spd="slow" advTm="8764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909" y="1"/>
            <a:ext cx="9906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82221" y="403893"/>
            <a:ext cx="5544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и медали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Халин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Евгеньевич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73" y="995567"/>
            <a:ext cx="3183527" cy="5303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340" y="4921064"/>
            <a:ext cx="1560711" cy="15607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21196" y="1909616"/>
            <a:ext cx="4953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описывается история орденов и медалей России от Петра I до современности. Описывается внешний вид наград, события, связанные с их учреждением, и наиболее известные личности, ими награжденные. Книга, таким образом, фактически представляет значительную часть Российской истории, и будет интересна не только коллекционерам наград, но и историкам, а также широкому кругу читателей.</a:t>
            </a:r>
          </a:p>
        </p:txBody>
      </p:sp>
    </p:spTree>
    <p:extLst>
      <p:ext uri="{BB962C8B-B14F-4D97-AF65-F5344CB8AC3E}">
        <p14:creationId xmlns:p14="http://schemas.microsoft.com/office/powerpoint/2010/main" val="197728336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1485" y="267269"/>
            <a:ext cx="505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 наука. Военное дело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51" y="880614"/>
            <a:ext cx="1984134" cy="263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76" y="3270847"/>
            <a:ext cx="1991679" cy="312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71" y="880614"/>
            <a:ext cx="2410494" cy="267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26" y="2981900"/>
            <a:ext cx="2173213" cy="341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7" y="4671588"/>
            <a:ext cx="1727502" cy="172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1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AC5C1F-CC7C-4B71-93DF-177BE1BAA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991" y="112268"/>
            <a:ext cx="2844018" cy="131156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88C291B-93E4-41BE-96A8-F14472561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46" y="2281646"/>
            <a:ext cx="8730300" cy="32575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D51F43-5E1C-4046-B2EA-37E39E05A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160" y="300230"/>
            <a:ext cx="1681186" cy="1681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A6C3FDC-A171-4268-8C9C-54D090B2D282}"/>
              </a:ext>
            </a:extLst>
          </p:cNvPr>
          <p:cNvSpPr txBox="1"/>
          <p:nvPr/>
        </p:nvSpPr>
        <p:spPr>
          <a:xfrm>
            <a:off x="633046" y="4377409"/>
            <a:ext cx="8949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6419924"/>
      </p:ext>
    </p:extLst>
  </p:cSld>
  <p:clrMapOvr>
    <a:masterClrMapping/>
  </p:clrMapOvr>
  <p:transition spd="slow" advTm="8578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</TotalTime>
  <Words>439</Words>
  <Application>Microsoft Office PowerPoint</Application>
  <PresentationFormat>Лист A4 (210x297 мм)</PresentationFormat>
  <Paragraphs>67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   Модельная библиотека №17  МБУ «ЦБС ЭМР»  город Энгельс  интерактивная выставка  «День настоящих мужчин»   Заведующий библиотекой Титкова Татьяна Валерьевна</vt:lpstr>
      <vt:lpstr> «День настоящих мужчин»</vt:lpstr>
      <vt:lpstr> Модельная библиотека № 17 МБУ «ЦБС ЭМР» Центр правовой информации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Модельная библиотека № 17 МБУ «ЦБС ЭМР» интерактивная выставка «Держава армией сильна»</dc:title>
  <dc:creator>Elena</dc:creator>
  <cp:lastModifiedBy>Dexp</cp:lastModifiedBy>
  <cp:revision>29</cp:revision>
  <dcterms:created xsi:type="dcterms:W3CDTF">2023-02-13T14:31:51Z</dcterms:created>
  <dcterms:modified xsi:type="dcterms:W3CDTF">2024-02-14T17:11:06Z</dcterms:modified>
</cp:coreProperties>
</file>